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15"/>
  </p:notesMasterIdLst>
  <p:sldIdLst>
    <p:sldId id="256" r:id="rId2"/>
    <p:sldId id="265" r:id="rId3"/>
    <p:sldId id="286" r:id="rId4"/>
    <p:sldId id="273" r:id="rId5"/>
    <p:sldId id="278" r:id="rId6"/>
    <p:sldId id="257" r:id="rId7"/>
    <p:sldId id="279" r:id="rId8"/>
    <p:sldId id="275" r:id="rId9"/>
    <p:sldId id="276" r:id="rId10"/>
    <p:sldId id="280" r:id="rId11"/>
    <p:sldId id="277" r:id="rId12"/>
    <p:sldId id="287"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0E4"/>
    <a:srgbClr val="83D784"/>
    <a:srgbClr val="FF968A"/>
    <a:srgbClr val="005100"/>
    <a:srgbClr val="9C6A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73" autoAdjust="0"/>
  </p:normalViewPr>
  <p:slideViewPr>
    <p:cSldViewPr snapToGrid="0" snapToObjects="1">
      <p:cViewPr varScale="1">
        <p:scale>
          <a:sx n="78" d="100"/>
          <a:sy n="78" d="100"/>
        </p:scale>
        <p:origin x="-11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ICML 2011 papers</c:v>
                </c:pt>
              </c:strCache>
            </c:strRef>
          </c:tx>
          <c:invertIfNegative val="0"/>
          <c:cat>
            <c:strRef>
              <c:f>Sheet1!$A$2:$A$5</c:f>
              <c:strCache>
                <c:ptCount val="4"/>
                <c:pt idx="0">
                  <c:v>No experiments</c:v>
                </c:pt>
                <c:pt idx="1">
                  <c:v>Synthetic</c:v>
                </c:pt>
                <c:pt idx="2">
                  <c:v>UCI</c:v>
                </c:pt>
                <c:pt idx="3">
                  <c:v>Only UCI/synth</c:v>
                </c:pt>
              </c:strCache>
            </c:strRef>
          </c:cat>
          <c:val>
            <c:numRef>
              <c:f>Sheet1!$B$2:$B$5</c:f>
              <c:numCache>
                <c:formatCode>0%</c:formatCode>
                <c:ptCount val="4"/>
                <c:pt idx="0">
                  <c:v>0.07</c:v>
                </c:pt>
                <c:pt idx="1">
                  <c:v>0.39</c:v>
                </c:pt>
                <c:pt idx="2">
                  <c:v>0.37</c:v>
                </c:pt>
                <c:pt idx="3">
                  <c:v>0.23</c:v>
                </c:pt>
              </c:numCache>
            </c:numRef>
          </c:val>
        </c:ser>
        <c:dLbls>
          <c:showLegendKey val="0"/>
          <c:showVal val="1"/>
          <c:showCatName val="0"/>
          <c:showSerName val="0"/>
          <c:showPercent val="0"/>
          <c:showBubbleSize val="0"/>
        </c:dLbls>
        <c:gapWidth val="150"/>
        <c:overlap val="-25"/>
        <c:axId val="2074843928"/>
        <c:axId val="2066776504"/>
      </c:barChart>
      <c:catAx>
        <c:axId val="2074843928"/>
        <c:scaling>
          <c:orientation val="minMax"/>
        </c:scaling>
        <c:delete val="0"/>
        <c:axPos val="b"/>
        <c:majorTickMark val="none"/>
        <c:minorTickMark val="none"/>
        <c:tickLblPos val="nextTo"/>
        <c:crossAx val="2066776504"/>
        <c:crosses val="autoZero"/>
        <c:auto val="1"/>
        <c:lblAlgn val="ctr"/>
        <c:lblOffset val="100"/>
        <c:noMultiLvlLbl val="0"/>
      </c:catAx>
      <c:valAx>
        <c:axId val="2066776504"/>
        <c:scaling>
          <c:orientation val="minMax"/>
        </c:scaling>
        <c:delete val="1"/>
        <c:axPos val="l"/>
        <c:numFmt formatCode="0%" sourceLinked="1"/>
        <c:majorTickMark val="none"/>
        <c:minorTickMark val="none"/>
        <c:tickLblPos val="nextTo"/>
        <c:crossAx val="2074843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76B61-210E-6A4C-BDC3-8867A46E4D0A}" type="datetimeFigureOut">
              <a:rPr lang="en-US" smtClean="0"/>
              <a:t>7/28/12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19AE7-9659-0C48-8856-8A0A70D3B9B1}" type="slidenum">
              <a:rPr lang="en-US" smtClean="0"/>
              <a:t>‹#›</a:t>
            </a:fld>
            <a:endParaRPr lang="en-US"/>
          </a:p>
        </p:txBody>
      </p:sp>
    </p:spTree>
    <p:extLst>
      <p:ext uri="{BB962C8B-B14F-4D97-AF65-F5344CB8AC3E}">
        <p14:creationId xmlns:p14="http://schemas.microsoft.com/office/powerpoint/2010/main" val="3258347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a:t>
            </a:fld>
            <a:endParaRPr lang="en-US"/>
          </a:p>
        </p:txBody>
      </p:sp>
    </p:spTree>
    <p:extLst>
      <p:ext uri="{BB962C8B-B14F-4D97-AF65-F5344CB8AC3E}">
        <p14:creationId xmlns:p14="http://schemas.microsoft.com/office/powerpoint/2010/main" val="186248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review processes and our publications, we almost always stop with the second</a:t>
            </a:r>
            <a:r>
              <a:rPr lang="en-US" baseline="0" dirty="0" smtClean="0"/>
              <a:t> row.</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11</a:t>
            </a:fld>
            <a:endParaRPr lang="en-US"/>
          </a:p>
        </p:txBody>
      </p:sp>
    </p:spTree>
    <p:extLst>
      <p:ext uri="{BB962C8B-B14F-4D97-AF65-F5344CB8AC3E}">
        <p14:creationId xmlns:p14="http://schemas.microsoft.com/office/powerpoint/2010/main" val="420490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news is that all three of these obstacles are aspects</a:t>
            </a:r>
            <a:r>
              <a:rPr lang="en-US" baseline="0" dirty="0" smtClean="0"/>
              <a:t> of the field, and things we can therefore change, if we so choose.</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12</a:t>
            </a:fld>
            <a:endParaRPr lang="en-US"/>
          </a:p>
        </p:txBody>
      </p:sp>
    </p:spTree>
    <p:extLst>
      <p:ext uri="{BB962C8B-B14F-4D97-AF65-F5344CB8AC3E}">
        <p14:creationId xmlns:p14="http://schemas.microsoft.com/office/powerpoint/2010/main" val="360187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13</a:t>
            </a:fld>
            <a:endParaRPr lang="en-US"/>
          </a:p>
        </p:txBody>
      </p:sp>
    </p:spTree>
    <p:extLst>
      <p:ext uri="{BB962C8B-B14F-4D97-AF65-F5344CB8AC3E}">
        <p14:creationId xmlns:p14="http://schemas.microsoft.com/office/powerpoint/2010/main" val="35231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Weeding out spam, tagging my friends’ faces in iPhoto,</a:t>
            </a:r>
            <a:r>
              <a:rPr lang="en-US" baseline="0" dirty="0" smtClean="0"/>
              <a:t> machine translation, helicopter flying, and even virtual beard shaving.</a:t>
            </a:r>
            <a:endParaRPr lang="en-US" dirty="0" smtClean="0"/>
          </a:p>
          <a:p>
            <a:endParaRPr lang="en-US" dirty="0" smtClean="0"/>
          </a:p>
          <a:p>
            <a:r>
              <a:rPr lang="en-US" dirty="0" smtClean="0"/>
              <a:t>Note: The Mona Lisa, </a:t>
            </a:r>
            <a:r>
              <a:rPr lang="en-US" dirty="0" err="1" smtClean="0"/>
              <a:t>Cydonia</a:t>
            </a:r>
            <a:r>
              <a:rPr lang="en-US" dirty="0" smtClean="0"/>
              <a:t>, and Rosetta Stone images</a:t>
            </a:r>
            <a:r>
              <a:rPr lang="en-US" baseline="0" dirty="0" smtClean="0"/>
              <a:t> are</a:t>
            </a:r>
            <a:r>
              <a:rPr lang="en-US" dirty="0" smtClean="0"/>
              <a:t> in the public</a:t>
            </a:r>
            <a:r>
              <a:rPr lang="en-US" baseline="0" dirty="0" smtClean="0"/>
              <a:t> domain.</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2</a:t>
            </a:fld>
            <a:endParaRPr lang="en-US"/>
          </a:p>
        </p:txBody>
      </p:sp>
    </p:spTree>
    <p:extLst>
      <p:ext uri="{BB962C8B-B14F-4D97-AF65-F5344CB8AC3E}">
        <p14:creationId xmlns:p14="http://schemas.microsoft.com/office/powerpoint/2010/main" val="399638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dirty="0" smtClean="0"/>
              <a:t>: not a</a:t>
            </a:r>
            <a:r>
              <a:rPr lang="en-US" baseline="0" dirty="0" smtClean="0"/>
              <a:t> claim that applied work is better than theory.  If anything, this is simply a critique of work that purports to be applied but fails to have impact.</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3</a:t>
            </a:fld>
            <a:endParaRPr lang="en-US"/>
          </a:p>
        </p:txBody>
      </p:sp>
    </p:spTree>
    <p:extLst>
      <p:ext uri="{BB962C8B-B14F-4D97-AF65-F5344CB8AC3E}">
        <p14:creationId xmlns:p14="http://schemas.microsoft.com/office/powerpoint/2010/main" val="1729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Jaime’s picture is from his </a:t>
            </a:r>
            <a:r>
              <a:rPr lang="en-US" baseline="0" dirty="0" smtClean="0"/>
              <a:t>website, http://</a:t>
            </a:r>
            <a:r>
              <a:rPr lang="en-US" baseline="0" dirty="0" err="1" smtClean="0"/>
              <a:t>www.cs.cmu.edu</a:t>
            </a:r>
            <a:r>
              <a:rPr lang="en-US" baseline="0" dirty="0" smtClean="0"/>
              <a:t>/~</a:t>
            </a:r>
            <a:r>
              <a:rPr lang="en-US" baseline="0" dirty="0" err="1" smtClean="0"/>
              <a:t>jgc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5</a:t>
            </a:fld>
            <a:endParaRPr lang="en-US"/>
          </a:p>
        </p:txBody>
      </p:sp>
    </p:spTree>
    <p:extLst>
      <p:ext uri="{BB962C8B-B14F-4D97-AF65-F5344CB8AC3E}">
        <p14:creationId xmlns:p14="http://schemas.microsoft.com/office/powerpoint/2010/main" val="178690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6</a:t>
            </a:fld>
            <a:endParaRPr lang="en-US"/>
          </a:p>
        </p:txBody>
      </p:sp>
    </p:spTree>
    <p:extLst>
      <p:ext uri="{BB962C8B-B14F-4D97-AF65-F5344CB8AC3E}">
        <p14:creationId xmlns:p14="http://schemas.microsoft.com/office/powerpoint/2010/main" val="359655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not that we use UCI data.  It’s HOW we use the data.</a:t>
            </a:r>
          </a:p>
          <a:p>
            <a:r>
              <a:rPr lang="en-US" dirty="0" smtClean="0"/>
              <a:t>“So what,” you say.  “I don’t care what they mean, I just want to compare my algorithm and</a:t>
            </a:r>
            <a:r>
              <a:rPr lang="en-US" baseline="0" dirty="0" smtClean="0"/>
              <a:t> get numbers out.”</a:t>
            </a:r>
          </a:p>
          <a:p>
            <a:r>
              <a:rPr lang="en-US" baseline="0" dirty="0" smtClean="0"/>
              <a:t>But maintaining the connection with meaning helps 1) keep your work relevant and b) you to understand what your algorithm is doing, its strengths and weaknesses.</a:t>
            </a:r>
          </a:p>
        </p:txBody>
      </p:sp>
      <p:sp>
        <p:nvSpPr>
          <p:cNvPr id="4" name="Slide Number Placeholder 3"/>
          <p:cNvSpPr>
            <a:spLocks noGrp="1"/>
          </p:cNvSpPr>
          <p:nvPr>
            <p:ph type="sldNum" sz="quarter" idx="10"/>
          </p:nvPr>
        </p:nvSpPr>
        <p:spPr/>
        <p:txBody>
          <a:bodyPr/>
          <a:lstStyle/>
          <a:p>
            <a:fld id="{37119AE7-9659-0C48-8856-8A0A70D3B9B1}" type="slidenum">
              <a:rPr lang="en-US" smtClean="0"/>
              <a:t>7</a:t>
            </a:fld>
            <a:endParaRPr lang="en-US"/>
          </a:p>
        </p:txBody>
      </p:sp>
    </p:spTree>
    <p:extLst>
      <p:ext uri="{BB962C8B-B14F-4D97-AF65-F5344CB8AC3E}">
        <p14:creationId xmlns:p14="http://schemas.microsoft.com/office/powerpoint/2010/main" val="50967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8</a:t>
            </a:fld>
            <a:endParaRPr lang="en-US"/>
          </a:p>
        </p:txBody>
      </p:sp>
    </p:spTree>
    <p:extLst>
      <p:ext uri="{BB962C8B-B14F-4D97-AF65-F5344CB8AC3E}">
        <p14:creationId xmlns:p14="http://schemas.microsoft.com/office/powerpoint/2010/main" val="369369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be clear,</a:t>
            </a:r>
            <a:r>
              <a:rPr lang="en-US" baseline="0" dirty="0" smtClean="0"/>
              <a:t> the UCI data sets have done a lot of good for the field.  But to have impact, show me 1) what general properties of those data sets are relevant, or 2) how your improvement matters to the originating field.  Otherwise I haven’t learned anything.  The results are anecdotal at best.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mushroom and arrhythmia images from UCI archive data set pages. http://</a:t>
            </a:r>
            <a:r>
              <a:rPr lang="en-US" baseline="0" dirty="0" err="1" smtClean="0"/>
              <a:t>archive.ics.uci.edu</a:t>
            </a:r>
            <a:r>
              <a:rPr lang="en-US" baseline="0" dirty="0" smtClean="0"/>
              <a:t>/ml/datasets/Mushroom, http://</a:t>
            </a:r>
            <a:r>
              <a:rPr lang="en-US" baseline="0" dirty="0" err="1" smtClean="0"/>
              <a:t>archive.ics.uci.edu</a:t>
            </a:r>
            <a:r>
              <a:rPr lang="en-US" baseline="0" dirty="0" smtClean="0"/>
              <a:t>/ml/datasets/Arrhythmia</a:t>
            </a:r>
            <a:endParaRPr lang="en-US" dirty="0" smtClean="0"/>
          </a:p>
        </p:txBody>
      </p:sp>
      <p:sp>
        <p:nvSpPr>
          <p:cNvPr id="4" name="Slide Number Placeholder 3"/>
          <p:cNvSpPr>
            <a:spLocks noGrp="1"/>
          </p:cNvSpPr>
          <p:nvPr>
            <p:ph type="sldNum" sz="quarter" idx="10"/>
          </p:nvPr>
        </p:nvSpPr>
        <p:spPr/>
        <p:txBody>
          <a:bodyPr/>
          <a:lstStyle/>
          <a:p>
            <a:fld id="{37119AE7-9659-0C48-8856-8A0A70D3B9B1}" type="slidenum">
              <a:rPr lang="en-US" smtClean="0"/>
              <a:t>9</a:t>
            </a:fld>
            <a:endParaRPr lang="en-US"/>
          </a:p>
        </p:txBody>
      </p:sp>
    </p:spTree>
    <p:extLst>
      <p:ext uri="{BB962C8B-B14F-4D97-AF65-F5344CB8AC3E}">
        <p14:creationId xmlns:p14="http://schemas.microsoft.com/office/powerpoint/2010/main" val="226816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a:t>
            </a:r>
            <a:r>
              <a:rPr lang="en-US" dirty="0" smtClean="0"/>
              <a:t>ssues</a:t>
            </a:r>
            <a:r>
              <a:rPr lang="en-US" baseline="0" dirty="0" smtClean="0"/>
              <a:t> – see ICML 2012 tutorial and book by </a:t>
            </a:r>
            <a:r>
              <a:rPr lang="en-US" baseline="0" dirty="0" err="1" smtClean="0"/>
              <a:t>Japkowicz</a:t>
            </a:r>
            <a:r>
              <a:rPr lang="en-US" baseline="0" dirty="0" smtClean="0"/>
              <a:t> and Shah on Performance Evaluation.</a:t>
            </a:r>
          </a:p>
          <a:p>
            <a:endParaRPr lang="en-US" baseline="0" dirty="0" smtClean="0"/>
          </a:p>
          <a:p>
            <a:r>
              <a:rPr lang="en-US" baseline="0" dirty="0" smtClean="0"/>
              <a:t>Another way to put it: a myopic focus on abstract metrics may keep us from seeing the bigger impact.</a:t>
            </a:r>
          </a:p>
          <a:p>
            <a:endParaRPr lang="en-US" dirty="0"/>
          </a:p>
        </p:txBody>
      </p:sp>
      <p:sp>
        <p:nvSpPr>
          <p:cNvPr id="4" name="Slide Number Placeholder 3"/>
          <p:cNvSpPr>
            <a:spLocks noGrp="1"/>
          </p:cNvSpPr>
          <p:nvPr>
            <p:ph type="sldNum" sz="quarter" idx="10"/>
          </p:nvPr>
        </p:nvSpPr>
        <p:spPr/>
        <p:txBody>
          <a:bodyPr/>
          <a:lstStyle/>
          <a:p>
            <a:fld id="{37119AE7-9659-0C48-8856-8A0A70D3B9B1}" type="slidenum">
              <a:rPr lang="en-US" smtClean="0"/>
              <a:t>10</a:t>
            </a:fld>
            <a:endParaRPr lang="en-US"/>
          </a:p>
        </p:txBody>
      </p:sp>
    </p:spTree>
    <p:extLst>
      <p:ext uri="{BB962C8B-B14F-4D97-AF65-F5344CB8AC3E}">
        <p14:creationId xmlns:p14="http://schemas.microsoft.com/office/powerpoint/2010/main" val="381416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315827"/>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7/28/12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2804464"/>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926152"/>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7/28/12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7/28/12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77780"/>
          </a:xfrm>
        </p:spPr>
        <p:txBody>
          <a:bodyPr/>
          <a:lstStyle>
            <a:lvl1pPr algn="ct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7/28/12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081759"/>
            <a:ext cx="7924800" cy="46332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7/28/12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7/28/12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7/28/12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7/28/12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7/28/12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7/28/12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7/28/12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724813"/>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40550"/>
            <a:ext cx="7924800" cy="49856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7/28/12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2780923"/>
            <a:ext cx="6400800" cy="1974603"/>
          </a:xfrm>
        </p:spPr>
        <p:txBody>
          <a:bodyPr>
            <a:normAutofit lnSpcReduction="10000"/>
          </a:bodyPr>
          <a:lstStyle/>
          <a:p>
            <a:r>
              <a:rPr lang="en-US" sz="2400" dirty="0" smtClean="0"/>
              <a:t>Kiri Wagstaff</a:t>
            </a:r>
          </a:p>
          <a:p>
            <a:r>
              <a:rPr lang="en-US" dirty="0" smtClean="0"/>
              <a:t>Jet Propulsion Laboratory, California Institute of Technology</a:t>
            </a:r>
          </a:p>
          <a:p>
            <a:endParaRPr lang="en-US" dirty="0"/>
          </a:p>
          <a:p>
            <a:r>
              <a:rPr lang="en-US" dirty="0" smtClean="0"/>
              <a:t>July 25, 2012</a:t>
            </a:r>
          </a:p>
          <a:p>
            <a:r>
              <a:rPr lang="en-US" dirty="0" smtClean="0"/>
              <a:t>Association for the Advancement of Artificial Intelligence</a:t>
            </a:r>
          </a:p>
        </p:txBody>
      </p:sp>
      <p:sp>
        <p:nvSpPr>
          <p:cNvPr id="3" name="Title 2"/>
          <p:cNvSpPr>
            <a:spLocks noGrp="1"/>
          </p:cNvSpPr>
          <p:nvPr>
            <p:ph type="ctrTitle"/>
          </p:nvPr>
        </p:nvSpPr>
        <p:spPr/>
        <p:txBody>
          <a:bodyPr/>
          <a:lstStyle/>
          <a:p>
            <a:r>
              <a:rPr lang="en-US" dirty="0" smtClean="0"/>
              <a:t>Challenges for </a:t>
            </a:r>
            <a:br>
              <a:rPr lang="en-US" dirty="0" smtClean="0"/>
            </a:br>
            <a:r>
              <a:rPr lang="en-US" dirty="0" smtClean="0"/>
              <a:t>machine learning impact </a:t>
            </a:r>
            <a:br>
              <a:rPr lang="en-US" dirty="0" smtClean="0"/>
            </a:br>
            <a:r>
              <a:rPr lang="en-US" dirty="0" smtClean="0"/>
              <a:t>on the real world</a:t>
            </a:r>
            <a:endParaRPr lang="en-US" dirty="0"/>
          </a:p>
        </p:txBody>
      </p:sp>
      <p:sp>
        <p:nvSpPr>
          <p:cNvPr id="4" name="TextBox 3"/>
          <p:cNvSpPr txBox="1"/>
          <p:nvPr/>
        </p:nvSpPr>
        <p:spPr>
          <a:xfrm>
            <a:off x="421265" y="6273452"/>
            <a:ext cx="8315097" cy="461665"/>
          </a:xfrm>
          <a:prstGeom prst="rect">
            <a:avLst/>
          </a:prstGeom>
          <a:noFill/>
        </p:spPr>
        <p:txBody>
          <a:bodyPr wrap="none" rtlCol="0">
            <a:spAutoFit/>
          </a:bodyPr>
          <a:lstStyle/>
          <a:p>
            <a:pPr algn="ctr"/>
            <a:r>
              <a:rPr lang="en-US" sz="1200" dirty="0" smtClean="0">
                <a:solidFill>
                  <a:schemeClr val="tx1">
                    <a:lumMod val="75000"/>
                  </a:schemeClr>
                </a:solidFill>
              </a:rPr>
              <a:t>© 2012, California Institute of Technology.  Government sponsorship acknowledged.</a:t>
            </a:r>
            <a:br>
              <a:rPr lang="en-US" sz="1200" dirty="0" smtClean="0">
                <a:solidFill>
                  <a:schemeClr val="tx1">
                    <a:lumMod val="75000"/>
                  </a:schemeClr>
                </a:solidFill>
              </a:rPr>
            </a:br>
            <a:r>
              <a:rPr lang="en-US" sz="1200" dirty="0" smtClean="0">
                <a:solidFill>
                  <a:schemeClr val="tx1">
                    <a:lumMod val="75000"/>
                  </a:schemeClr>
                </a:solidFill>
              </a:rPr>
              <a:t>This talk was prepared at the Jet Propulsion Laboratory, California Institute of Technology, under a contract with NASA.</a:t>
            </a:r>
            <a:endParaRPr lang="en-US" sz="1200" dirty="0">
              <a:solidFill>
                <a:schemeClr val="tx1">
                  <a:lumMod val="75000"/>
                </a:schemeClr>
              </a:solidFill>
            </a:endParaRPr>
          </a:p>
        </p:txBody>
      </p:sp>
    </p:spTree>
    <p:extLst>
      <p:ext uri="{BB962C8B-B14F-4D97-AF65-F5344CB8AC3E}">
        <p14:creationId xmlns:p14="http://schemas.microsoft.com/office/powerpoint/2010/main" val="14376013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49" y="274638"/>
            <a:ext cx="8501671" cy="677780"/>
          </a:xfrm>
        </p:spPr>
        <p:txBody>
          <a:bodyPr/>
          <a:lstStyle/>
          <a:p>
            <a:r>
              <a:rPr lang="en-US" dirty="0" smtClean="0"/>
              <a:t>2. Metrics Disconnected from Impact</a:t>
            </a:r>
            <a:endParaRPr lang="en-US" dirty="0"/>
          </a:p>
        </p:txBody>
      </p:sp>
      <p:sp>
        <p:nvSpPr>
          <p:cNvPr id="3" name="Content Placeholder 2"/>
          <p:cNvSpPr>
            <a:spLocks noGrp="1"/>
          </p:cNvSpPr>
          <p:nvPr>
            <p:ph sz="quarter" idx="13"/>
          </p:nvPr>
        </p:nvSpPr>
        <p:spPr/>
        <p:txBody>
          <a:bodyPr/>
          <a:lstStyle/>
          <a:p>
            <a:r>
              <a:rPr lang="en-US" dirty="0" smtClean="0"/>
              <a:t>Accuracy, RMSE, precision, recall, F-measure, AUC, …</a:t>
            </a:r>
          </a:p>
          <a:p>
            <a:r>
              <a:rPr lang="en-US" dirty="0"/>
              <a:t>D</a:t>
            </a:r>
            <a:r>
              <a:rPr lang="en-US" dirty="0" smtClean="0"/>
              <a:t>eliberately ignore problem-specific details</a:t>
            </a:r>
          </a:p>
          <a:p>
            <a:r>
              <a:rPr lang="en-US" dirty="0" smtClean="0"/>
              <a:t>Cannot tell us</a:t>
            </a:r>
          </a:p>
          <a:p>
            <a:pPr lvl="1"/>
            <a:r>
              <a:rPr lang="en-US" dirty="0" smtClean="0"/>
              <a:t>WHICH items were classified correctly or incorrectly?</a:t>
            </a:r>
          </a:p>
          <a:p>
            <a:pPr lvl="1"/>
            <a:r>
              <a:rPr lang="en-US" dirty="0" smtClean="0"/>
              <a:t>What impact does a 1% change have? (What does it mean?)</a:t>
            </a:r>
          </a:p>
          <a:p>
            <a:pPr lvl="1"/>
            <a:r>
              <a:rPr lang="en-US" dirty="0" smtClean="0"/>
              <a:t>How to compare across problem domains?</a:t>
            </a:r>
          </a:p>
        </p:txBody>
      </p:sp>
      <p:grpSp>
        <p:nvGrpSpPr>
          <p:cNvPr id="8" name="Group 7"/>
          <p:cNvGrpSpPr/>
          <p:nvPr/>
        </p:nvGrpSpPr>
        <p:grpSpPr>
          <a:xfrm>
            <a:off x="1124307" y="4165606"/>
            <a:ext cx="6671139" cy="2224962"/>
            <a:chOff x="1124307" y="4165606"/>
            <a:chExt cx="6671139" cy="2224962"/>
          </a:xfrm>
        </p:grpSpPr>
        <p:sp>
          <p:nvSpPr>
            <p:cNvPr id="14" name="Rectangular Callout 13"/>
            <p:cNvSpPr/>
            <p:nvPr/>
          </p:nvSpPr>
          <p:spPr>
            <a:xfrm>
              <a:off x="1310408" y="5330276"/>
              <a:ext cx="4631337" cy="1060292"/>
            </a:xfrm>
            <a:prstGeom prst="wedgeRectCallout">
              <a:avLst>
                <a:gd name="adj1" fmla="val 22849"/>
                <a:gd name="adj2" fmla="val -75905"/>
              </a:avLst>
            </a:prstGeom>
            <a:solidFill>
              <a:srgbClr val="0051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aseline="30000" dirty="0" smtClean="0"/>
                <a:t>“The </a:t>
              </a:r>
              <a:r>
                <a:rPr lang="en-US" sz="2400" baseline="30000" dirty="0"/>
                <a:t>approach we proposed in this paper </a:t>
              </a:r>
              <a:r>
                <a:rPr lang="en-US" sz="2400" baseline="30000" dirty="0" smtClean="0"/>
                <a:t/>
              </a:r>
              <a:br>
                <a:rPr lang="en-US" sz="2400" baseline="30000" dirty="0" smtClean="0"/>
              </a:br>
              <a:r>
                <a:rPr lang="en-US" sz="2400" baseline="30000" dirty="0" smtClean="0"/>
                <a:t>detected </a:t>
              </a:r>
              <a:r>
                <a:rPr lang="en-US" sz="2400" baseline="30000" dirty="0"/>
                <a:t>correctly half of the pathological cases, with acceptable false positive rates (7.5%), </a:t>
              </a:r>
              <a:r>
                <a:rPr lang="en-US" sz="2400" baseline="30000" dirty="0" smtClean="0"/>
                <a:t/>
              </a:r>
              <a:br>
                <a:rPr lang="en-US" sz="2400" baseline="30000" dirty="0" smtClean="0"/>
              </a:br>
              <a:r>
                <a:rPr lang="en-US" sz="2400" baseline="30000" dirty="0" smtClean="0"/>
                <a:t>early </a:t>
              </a:r>
              <a:r>
                <a:rPr lang="en-US" sz="2400" baseline="30000" dirty="0"/>
                <a:t>enough to permit clinical intervention</a:t>
              </a:r>
              <a:r>
                <a:rPr lang="en-US" sz="2400" baseline="30000" dirty="0" smtClean="0"/>
                <a:t>.”</a:t>
              </a:r>
              <a:endParaRPr lang="en-US" sz="2400" dirty="0"/>
            </a:p>
          </p:txBody>
        </p:sp>
        <p:pic>
          <p:nvPicPr>
            <p:cNvPr id="15" name="Picture 14" descr="640px-Happines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249" y="5330276"/>
              <a:ext cx="1589197" cy="1060292"/>
            </a:xfrm>
            <a:prstGeom prst="rect">
              <a:avLst/>
            </a:prstGeom>
          </p:spPr>
        </p:pic>
        <p:sp>
          <p:nvSpPr>
            <p:cNvPr id="16" name="TextBox 15"/>
            <p:cNvSpPr txBox="1"/>
            <p:nvPr/>
          </p:nvSpPr>
          <p:spPr>
            <a:xfrm>
              <a:off x="1124307" y="4165606"/>
              <a:ext cx="6317843" cy="923330"/>
            </a:xfrm>
            <a:prstGeom prst="rect">
              <a:avLst/>
            </a:prstGeom>
            <a:noFill/>
            <a:ln w="28575" cmpd="sng">
              <a:noFill/>
            </a:ln>
          </p:spPr>
          <p:txBody>
            <a:bodyPr wrap="none" rtlCol="0">
              <a:spAutoFit/>
            </a:bodyPr>
            <a:lstStyle/>
            <a:p>
              <a:pPr algn="ctr"/>
              <a:r>
                <a:rPr lang="en-US" dirty="0"/>
                <a:t>“A Machine Learning Approach </a:t>
              </a:r>
              <a:br>
                <a:rPr lang="en-US" dirty="0"/>
              </a:br>
              <a:r>
                <a:rPr lang="en-US" dirty="0"/>
                <a:t>to the Detection of Fetal Hypoxia during Labor and Delivery” </a:t>
              </a:r>
              <a:br>
                <a:rPr lang="en-US" dirty="0"/>
              </a:br>
              <a:r>
                <a:rPr lang="en-US" dirty="0"/>
                <a:t>by Warrick et al., 2010</a:t>
              </a:r>
            </a:p>
          </p:txBody>
        </p:sp>
      </p:grpSp>
      <p:sp>
        <p:nvSpPr>
          <p:cNvPr id="21" name="TextBox 20"/>
          <p:cNvSpPr txBox="1"/>
          <p:nvPr/>
        </p:nvSpPr>
        <p:spPr>
          <a:xfrm>
            <a:off x="1594033" y="3491053"/>
            <a:ext cx="5530555" cy="646331"/>
          </a:xfrm>
          <a:prstGeom prst="rect">
            <a:avLst/>
          </a:prstGeom>
          <a:noFill/>
          <a:ln w="28575" cmpd="sng">
            <a:solidFill>
              <a:srgbClr val="FF0000"/>
            </a:solidFill>
          </a:ln>
        </p:spPr>
        <p:txBody>
          <a:bodyPr wrap="none" rtlCol="0">
            <a:spAutoFit/>
          </a:bodyPr>
          <a:lstStyle/>
          <a:p>
            <a:pPr algn="ctr"/>
            <a:r>
              <a:rPr lang="en-US" dirty="0"/>
              <a:t>This doesn’t mean accuracy, etc. are bad measures,</a:t>
            </a:r>
            <a:br>
              <a:rPr lang="en-US" dirty="0"/>
            </a:br>
            <a:r>
              <a:rPr lang="en-US" dirty="0"/>
              <a:t>just that they should not remain abstractions</a:t>
            </a:r>
          </a:p>
        </p:txBody>
      </p:sp>
    </p:spTree>
    <p:extLst>
      <p:ext uri="{BB962C8B-B14F-4D97-AF65-F5344CB8AC3E}">
        <p14:creationId xmlns:p14="http://schemas.microsoft.com/office/powerpoint/2010/main" val="490102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Lack of Follow-Through</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descr="ml-proces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307" y="1516814"/>
            <a:ext cx="6362700" cy="2679700"/>
          </a:xfrm>
          <a:prstGeom prst="rect">
            <a:avLst/>
          </a:prstGeom>
        </p:spPr>
      </p:pic>
      <p:sp>
        <p:nvSpPr>
          <p:cNvPr id="5" name="TextBox 4"/>
          <p:cNvSpPr txBox="1"/>
          <p:nvPr/>
        </p:nvSpPr>
        <p:spPr>
          <a:xfrm>
            <a:off x="3386557" y="1147482"/>
            <a:ext cx="2382646" cy="369332"/>
          </a:xfrm>
          <a:prstGeom prst="rect">
            <a:avLst/>
          </a:prstGeom>
          <a:noFill/>
        </p:spPr>
        <p:txBody>
          <a:bodyPr wrap="none" rtlCol="0">
            <a:spAutoFit/>
          </a:bodyPr>
          <a:lstStyle/>
          <a:p>
            <a:r>
              <a:rPr lang="en-US" dirty="0" smtClean="0"/>
              <a:t>ML research program</a:t>
            </a:r>
            <a:endParaRPr lang="en-US" dirty="0"/>
          </a:p>
        </p:txBody>
      </p:sp>
      <p:sp>
        <p:nvSpPr>
          <p:cNvPr id="6" name="Line Callout 2 5"/>
          <p:cNvSpPr/>
          <p:nvPr/>
        </p:nvSpPr>
        <p:spPr>
          <a:xfrm>
            <a:off x="5985271" y="4264702"/>
            <a:ext cx="1552172" cy="483270"/>
          </a:xfrm>
          <a:prstGeom prst="borderCallout2">
            <a:avLst>
              <a:gd name="adj1" fmla="val 18750"/>
              <a:gd name="adj2" fmla="val -8333"/>
              <a:gd name="adj3" fmla="val 18750"/>
              <a:gd name="adj4" fmla="val -16667"/>
              <a:gd name="adj5" fmla="val -55381"/>
              <a:gd name="adj6" fmla="val -67879"/>
            </a:avLst>
          </a:prstGeom>
          <a:solidFill>
            <a:schemeClr val="tx2">
              <a:lumMod val="75000"/>
            </a:schemeClr>
          </a:solidFill>
          <a:ln w="28575" cmpd="sng"/>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This is hard!</a:t>
            </a:r>
            <a:endParaRPr lang="en-US" dirty="0"/>
          </a:p>
        </p:txBody>
      </p:sp>
      <p:sp>
        <p:nvSpPr>
          <p:cNvPr id="7" name="Line Callout 2 6"/>
          <p:cNvSpPr/>
          <p:nvPr/>
        </p:nvSpPr>
        <p:spPr>
          <a:xfrm>
            <a:off x="94071" y="2414357"/>
            <a:ext cx="1187647" cy="939347"/>
          </a:xfrm>
          <a:prstGeom prst="borderCallout2">
            <a:avLst>
              <a:gd name="adj1" fmla="val 41865"/>
              <a:gd name="adj2" fmla="val 102478"/>
              <a:gd name="adj3" fmla="val 22305"/>
              <a:gd name="adj4" fmla="val 109549"/>
              <a:gd name="adj5" fmla="val 21817"/>
              <a:gd name="adj6" fmla="val 126208"/>
            </a:avLst>
          </a:prstGeom>
          <a:solidFill>
            <a:schemeClr val="tx2">
              <a:lumMod val="75000"/>
            </a:schemeClr>
          </a:solidFill>
          <a:ln w="28575" cmpd="sng"/>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ML publishing incentives</a:t>
            </a:r>
            <a:endParaRPr lang="en-US" sz="1600" dirty="0"/>
          </a:p>
        </p:txBody>
      </p:sp>
    </p:spTree>
    <p:extLst>
      <p:ext uri="{BB962C8B-B14F-4D97-AF65-F5344CB8AC3E}">
        <p14:creationId xmlns:p14="http://schemas.microsoft.com/office/powerpoint/2010/main" val="3405315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Increasing Impact</a:t>
            </a:r>
            <a:endParaRPr lang="en-US" dirty="0"/>
          </a:p>
        </p:txBody>
      </p:sp>
      <p:sp>
        <p:nvSpPr>
          <p:cNvPr id="3" name="Content Placeholder 2"/>
          <p:cNvSpPr>
            <a:spLocks noGrp="1"/>
          </p:cNvSpPr>
          <p:nvPr>
            <p:ph sz="quarter" idx="13"/>
          </p:nvPr>
        </p:nvSpPr>
        <p:spPr>
          <a:xfrm>
            <a:off x="609600" y="1081759"/>
            <a:ext cx="7924800" cy="5000130"/>
          </a:xfrm>
        </p:spPr>
        <p:txBody>
          <a:bodyPr>
            <a:normAutofit/>
          </a:bodyPr>
          <a:lstStyle/>
          <a:p>
            <a:r>
              <a:rPr lang="en-US" sz="2400" dirty="0" smtClean="0"/>
              <a:t>Increase the impact of your work</a:t>
            </a:r>
          </a:p>
          <a:p>
            <a:pPr lvl="1">
              <a:buFont typeface="+mj-lt"/>
              <a:buAutoNum type="arabicPeriod"/>
            </a:pPr>
            <a:r>
              <a:rPr lang="en-US" sz="2000" dirty="0" smtClean="0"/>
              <a:t>Employ meaningful evaluation methods</a:t>
            </a:r>
          </a:p>
          <a:p>
            <a:pPr lvl="2"/>
            <a:r>
              <a:rPr lang="en-US" sz="2000" dirty="0" smtClean="0"/>
              <a:t>Direct measurement of impact when possible</a:t>
            </a:r>
          </a:p>
          <a:p>
            <a:pPr lvl="2"/>
            <a:r>
              <a:rPr lang="en-US" sz="2000" dirty="0" smtClean="0"/>
              <a:t>Translate abstract metrics into domain context</a:t>
            </a:r>
          </a:p>
          <a:p>
            <a:pPr lvl="1">
              <a:buFont typeface="+mj-lt"/>
              <a:buAutoNum type="arabicPeriod"/>
            </a:pPr>
            <a:r>
              <a:rPr lang="en-US" sz="2000" dirty="0" smtClean="0"/>
              <a:t>Involve the world outside of ML</a:t>
            </a:r>
          </a:p>
          <a:p>
            <a:pPr lvl="1">
              <a:buFont typeface="+mj-lt"/>
              <a:buAutoNum type="arabicPeriod"/>
            </a:pPr>
            <a:r>
              <a:rPr lang="en-US" sz="2000" dirty="0" smtClean="0"/>
              <a:t>Choose problems to tackle biased by expected impact</a:t>
            </a:r>
          </a:p>
          <a:p>
            <a:r>
              <a:rPr lang="en-US" sz="2400" dirty="0" smtClean="0"/>
              <a:t>Increase the impact of the field</a:t>
            </a:r>
          </a:p>
          <a:p>
            <a:pPr lvl="1">
              <a:buFont typeface="+mj-lt"/>
              <a:buAutoNum type="arabicPeriod"/>
            </a:pPr>
            <a:r>
              <a:rPr lang="en-US" sz="2000" dirty="0" smtClean="0"/>
              <a:t>Evaluate impact in your reviews</a:t>
            </a:r>
          </a:p>
          <a:p>
            <a:pPr lvl="1">
              <a:buFont typeface="+mj-lt"/>
              <a:buAutoNum type="arabicPeriod"/>
            </a:pPr>
            <a:r>
              <a:rPr lang="en-US" sz="2000" dirty="0" smtClean="0"/>
              <a:t>Contribute to the upcoming MLJ Special Issue </a:t>
            </a:r>
            <a:br>
              <a:rPr lang="en-US" sz="2000" dirty="0" smtClean="0"/>
            </a:br>
            <a:r>
              <a:rPr lang="en-US" sz="2000" dirty="0" smtClean="0"/>
              <a:t>(Machine Learning for Science and Society)</a:t>
            </a:r>
          </a:p>
          <a:p>
            <a:pPr lvl="1">
              <a:buFont typeface="+mj-lt"/>
              <a:buAutoNum type="arabicPeriod"/>
            </a:pPr>
            <a:r>
              <a:rPr lang="en-US" sz="2000" dirty="0" smtClean="0"/>
              <a:t>More ideas?  Contribute to http://</a:t>
            </a:r>
            <a:r>
              <a:rPr lang="en-US" sz="2000" dirty="0" err="1" smtClean="0"/>
              <a:t>mlimpact.com</a:t>
            </a:r>
            <a:r>
              <a:rPr lang="en-US" sz="2000" dirty="0" smtClean="0"/>
              <a:t>/</a:t>
            </a:r>
          </a:p>
          <a:p>
            <a:pPr lvl="1"/>
            <a:endParaRPr lang="en-US" sz="2000" dirty="0" smtClean="0"/>
          </a:p>
        </p:txBody>
      </p:sp>
    </p:spTree>
    <p:extLst>
      <p:ext uri="{BB962C8B-B14F-4D97-AF65-F5344CB8AC3E}">
        <p14:creationId xmlns:p14="http://schemas.microsoft.com/office/powerpoint/2010/main" val="1025907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619"/>
            <a:ext cx="7924800" cy="572118"/>
          </a:xfrm>
        </p:spPr>
        <p:txBody>
          <a:bodyPr/>
          <a:lstStyle/>
          <a:p>
            <a:r>
              <a:rPr lang="en-US" dirty="0" err="1" smtClean="0"/>
              <a:t>mlimpact.com</a:t>
            </a:r>
            <a:endParaRPr lang="en-US" dirty="0"/>
          </a:p>
        </p:txBody>
      </p:sp>
      <p:sp>
        <p:nvSpPr>
          <p:cNvPr id="3" name="Content Placeholder 2"/>
          <p:cNvSpPr>
            <a:spLocks noGrp="1"/>
          </p:cNvSpPr>
          <p:nvPr>
            <p:ph sz="quarter" idx="13"/>
          </p:nvPr>
        </p:nvSpPr>
        <p:spPr/>
        <p:txBody>
          <a:bodyPr/>
          <a:lstStyle/>
          <a:p>
            <a:endParaRPr lang="en-US"/>
          </a:p>
        </p:txBody>
      </p:sp>
      <p:pic>
        <p:nvPicPr>
          <p:cNvPr id="6" name="Picture 5" descr="Screen Shot 2012-06-27 at 9.07.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45"/>
            <a:ext cx="9144000" cy="6657800"/>
          </a:xfrm>
          <a:prstGeom prst="rect">
            <a:avLst/>
          </a:prstGeom>
        </p:spPr>
      </p:pic>
      <p:sp>
        <p:nvSpPr>
          <p:cNvPr id="7" name="TextBox 6"/>
          <p:cNvSpPr txBox="1"/>
          <p:nvPr/>
        </p:nvSpPr>
        <p:spPr>
          <a:xfrm>
            <a:off x="4105783" y="110961"/>
            <a:ext cx="2262158" cy="369332"/>
          </a:xfrm>
          <a:prstGeom prst="rect">
            <a:avLst/>
          </a:prstGeom>
          <a:solidFill>
            <a:schemeClr val="tx1">
              <a:lumMod val="85000"/>
            </a:schemeClr>
          </a:solidFill>
        </p:spPr>
        <p:txBody>
          <a:bodyPr wrap="none" rtlCol="0">
            <a:spAutoFit/>
          </a:bodyPr>
          <a:lstStyle/>
          <a:p>
            <a:r>
              <a:rPr lang="en-US" dirty="0" smtClean="0">
                <a:solidFill>
                  <a:srgbClr val="3366FF"/>
                </a:solidFill>
              </a:rPr>
              <a:t>http://</a:t>
            </a:r>
            <a:r>
              <a:rPr lang="en-US" dirty="0" err="1" smtClean="0">
                <a:solidFill>
                  <a:srgbClr val="3366FF"/>
                </a:solidFill>
              </a:rPr>
              <a:t>mlimpact.com</a:t>
            </a:r>
            <a:r>
              <a:rPr lang="en-US" dirty="0" smtClean="0">
                <a:solidFill>
                  <a:srgbClr val="3366FF"/>
                </a:solidFill>
              </a:rPr>
              <a:t>/</a:t>
            </a:r>
            <a:endParaRPr lang="en-US" dirty="0">
              <a:solidFill>
                <a:srgbClr val="3366FF"/>
              </a:solidFill>
            </a:endParaRPr>
          </a:p>
        </p:txBody>
      </p:sp>
    </p:spTree>
    <p:extLst>
      <p:ext uri="{BB962C8B-B14F-4D97-AF65-F5344CB8AC3E}">
        <p14:creationId xmlns:p14="http://schemas.microsoft.com/office/powerpoint/2010/main" val="5214438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 good for:</a:t>
            </a:r>
            <a:endParaRPr lang="en-US" dirty="0"/>
          </a:p>
        </p:txBody>
      </p:sp>
      <p:grpSp>
        <p:nvGrpSpPr>
          <p:cNvPr id="15" name="Group 14"/>
          <p:cNvGrpSpPr/>
          <p:nvPr/>
        </p:nvGrpSpPr>
        <p:grpSpPr>
          <a:xfrm>
            <a:off x="448107" y="1203553"/>
            <a:ext cx="2172026" cy="2570198"/>
            <a:chOff x="448107" y="1734328"/>
            <a:chExt cx="2172026" cy="2570198"/>
          </a:xfrm>
        </p:grpSpPr>
        <p:pic>
          <p:nvPicPr>
            <p:cNvPr id="4" name="Picture 3" descr="320px-Spam_with_cans.jpeg"/>
            <p:cNvPicPr>
              <a:picLocks noChangeAspect="1"/>
            </p:cNvPicPr>
            <p:nvPr/>
          </p:nvPicPr>
          <p:blipFill rotWithShape="1">
            <a:blip r:embed="rId3">
              <a:extLst>
                <a:ext uri="{28A0092B-C50C-407E-A947-70E740481C1C}">
                  <a14:useLocalDpi xmlns:a14="http://schemas.microsoft.com/office/drawing/2010/main" val="0"/>
                </a:ext>
              </a:extLst>
            </a:blip>
            <a:srcRect l="46554" b="24764"/>
            <a:stretch/>
          </p:blipFill>
          <p:spPr>
            <a:xfrm>
              <a:off x="448107" y="1734328"/>
              <a:ext cx="2172026" cy="2293199"/>
            </a:xfrm>
            <a:prstGeom prst="rect">
              <a:avLst/>
            </a:prstGeom>
          </p:spPr>
        </p:pic>
        <p:sp>
          <p:nvSpPr>
            <p:cNvPr id="5" name="TextBox 4"/>
            <p:cNvSpPr txBox="1"/>
            <p:nvPr/>
          </p:nvSpPr>
          <p:spPr>
            <a:xfrm>
              <a:off x="486984" y="4027527"/>
              <a:ext cx="2083473" cy="276999"/>
            </a:xfrm>
            <a:prstGeom prst="rect">
              <a:avLst/>
            </a:prstGeom>
            <a:noFill/>
          </p:spPr>
          <p:txBody>
            <a:bodyPr wrap="none" rtlCol="0">
              <a:spAutoFit/>
            </a:bodyPr>
            <a:lstStyle/>
            <a:p>
              <a:r>
                <a:rPr lang="en-US" sz="1200" dirty="0" smtClean="0">
                  <a:solidFill>
                    <a:schemeClr val="tx1">
                      <a:lumMod val="65000"/>
                    </a:schemeClr>
                  </a:solidFill>
                </a:rPr>
                <a:t>Photo: Matthew W. Jackson</a:t>
              </a:r>
              <a:endParaRPr lang="en-US" sz="1200" dirty="0">
                <a:solidFill>
                  <a:schemeClr val="tx1">
                    <a:lumMod val="65000"/>
                  </a:schemeClr>
                </a:solidFill>
              </a:endParaRPr>
            </a:p>
          </p:txBody>
        </p:sp>
      </p:grpSp>
      <p:grpSp>
        <p:nvGrpSpPr>
          <p:cNvPr id="16" name="Group 15"/>
          <p:cNvGrpSpPr/>
          <p:nvPr/>
        </p:nvGrpSpPr>
        <p:grpSpPr>
          <a:xfrm>
            <a:off x="2916253" y="1220277"/>
            <a:ext cx="3636975" cy="2276475"/>
            <a:chOff x="2916253" y="1751052"/>
            <a:chExt cx="3636975" cy="2276475"/>
          </a:xfrm>
        </p:grpSpPr>
        <p:pic>
          <p:nvPicPr>
            <p:cNvPr id="6" name="Picture 5" descr="192px-Mona_Lisa_headc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253" y="1751052"/>
              <a:ext cx="1828800" cy="2276475"/>
            </a:xfrm>
            <a:prstGeom prst="rect">
              <a:avLst/>
            </a:prstGeom>
          </p:spPr>
        </p:pic>
        <p:pic>
          <p:nvPicPr>
            <p:cNvPr id="7" name="Picture 6" descr="Martian_face_viking_cropped.jpg"/>
            <p:cNvPicPr>
              <a:picLocks noChangeAspect="1"/>
            </p:cNvPicPr>
            <p:nvPr/>
          </p:nvPicPr>
          <p:blipFill rotWithShape="1">
            <a:blip r:embed="rId5">
              <a:extLst>
                <a:ext uri="{28A0092B-C50C-407E-A947-70E740481C1C}">
                  <a14:useLocalDpi xmlns:a14="http://schemas.microsoft.com/office/drawing/2010/main" val="0"/>
                </a:ext>
              </a:extLst>
            </a:blip>
            <a:srcRect l="14406" r="21014" b="13605"/>
            <a:stretch/>
          </p:blipFill>
          <p:spPr>
            <a:xfrm>
              <a:off x="4912868" y="1893809"/>
              <a:ext cx="1640360" cy="1920118"/>
            </a:xfrm>
            <a:prstGeom prst="rect">
              <a:avLst/>
            </a:prstGeom>
          </p:spPr>
        </p:pic>
      </p:grpSp>
      <p:pic>
        <p:nvPicPr>
          <p:cNvPr id="12" name="Picture 11" descr="374px-Rosetta_Stone_BW.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4526" y="1035849"/>
            <a:ext cx="2033009" cy="2603774"/>
          </a:xfrm>
          <a:prstGeom prst="rect">
            <a:avLst/>
          </a:prstGeom>
        </p:spPr>
      </p:pic>
      <p:grpSp>
        <p:nvGrpSpPr>
          <p:cNvPr id="20" name="Group 19"/>
          <p:cNvGrpSpPr/>
          <p:nvPr/>
        </p:nvGrpSpPr>
        <p:grpSpPr>
          <a:xfrm>
            <a:off x="3874159" y="3702000"/>
            <a:ext cx="3644920" cy="2089793"/>
            <a:chOff x="3874159" y="3702000"/>
            <a:chExt cx="3644920" cy="2089793"/>
          </a:xfrm>
        </p:grpSpPr>
        <p:pic>
          <p:nvPicPr>
            <p:cNvPr id="9" name="Picture 8"/>
            <p:cNvPicPr>
              <a:picLocks noChangeAspect="1"/>
            </p:cNvPicPr>
            <p:nvPr/>
          </p:nvPicPr>
          <p:blipFill rotWithShape="1">
            <a:blip r:embed="rId7"/>
            <a:srcRect r="73369"/>
            <a:stretch/>
          </p:blipFill>
          <p:spPr>
            <a:xfrm>
              <a:off x="3874159" y="3702000"/>
              <a:ext cx="1437124" cy="1812794"/>
            </a:xfrm>
            <a:prstGeom prst="rect">
              <a:avLst/>
            </a:prstGeom>
          </p:spPr>
        </p:pic>
        <p:pic>
          <p:nvPicPr>
            <p:cNvPr id="13" name="Picture 12"/>
            <p:cNvPicPr>
              <a:picLocks noChangeAspect="1"/>
            </p:cNvPicPr>
            <p:nvPr/>
          </p:nvPicPr>
          <p:blipFill rotWithShape="1">
            <a:blip r:embed="rId7"/>
            <a:srcRect l="72791"/>
            <a:stretch/>
          </p:blipFill>
          <p:spPr>
            <a:xfrm>
              <a:off x="5984736" y="3702000"/>
              <a:ext cx="1468305" cy="1812794"/>
            </a:xfrm>
            <a:prstGeom prst="rect">
              <a:avLst/>
            </a:prstGeom>
          </p:spPr>
        </p:pic>
        <p:sp>
          <p:nvSpPr>
            <p:cNvPr id="14" name="TextBox 13"/>
            <p:cNvSpPr txBox="1"/>
            <p:nvPr/>
          </p:nvSpPr>
          <p:spPr>
            <a:xfrm>
              <a:off x="5914253" y="5514794"/>
              <a:ext cx="1604826" cy="276999"/>
            </a:xfrm>
            <a:prstGeom prst="rect">
              <a:avLst/>
            </a:prstGeom>
            <a:noFill/>
          </p:spPr>
          <p:txBody>
            <a:bodyPr wrap="none" rtlCol="0">
              <a:spAutoFit/>
            </a:bodyPr>
            <a:lstStyle/>
            <a:p>
              <a:r>
                <a:rPr lang="en-US" sz="1200" dirty="0" smtClean="0">
                  <a:solidFill>
                    <a:srgbClr val="BFBFBF"/>
                  </a:solidFill>
                </a:rPr>
                <a:t>[Nguyen et al., 2008]</a:t>
              </a:r>
              <a:endParaRPr lang="en-US" sz="1200" dirty="0">
                <a:solidFill>
                  <a:srgbClr val="BFBFBF"/>
                </a:solidFill>
              </a:endParaRPr>
            </a:p>
          </p:txBody>
        </p:sp>
        <p:cxnSp>
          <p:nvCxnSpPr>
            <p:cNvPr id="11" name="Straight Arrow Connector 10"/>
            <p:cNvCxnSpPr/>
            <p:nvPr/>
          </p:nvCxnSpPr>
          <p:spPr>
            <a:xfrm>
              <a:off x="5362599" y="4592310"/>
              <a:ext cx="551654"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48107" y="3866150"/>
            <a:ext cx="2159643" cy="1838455"/>
            <a:chOff x="448107" y="3866150"/>
            <a:chExt cx="2159643" cy="1838455"/>
          </a:xfrm>
        </p:grpSpPr>
        <p:sp>
          <p:nvSpPr>
            <p:cNvPr id="17" name="TextBox 16"/>
            <p:cNvSpPr txBox="1"/>
            <p:nvPr/>
          </p:nvSpPr>
          <p:spPr>
            <a:xfrm>
              <a:off x="648087" y="5427606"/>
              <a:ext cx="1715959" cy="276999"/>
            </a:xfrm>
            <a:prstGeom prst="rect">
              <a:avLst/>
            </a:prstGeom>
            <a:noFill/>
          </p:spPr>
          <p:txBody>
            <a:bodyPr wrap="none" rtlCol="0">
              <a:spAutoFit/>
            </a:bodyPr>
            <a:lstStyle/>
            <a:p>
              <a:r>
                <a:rPr lang="en-US" sz="1200" dirty="0" smtClean="0">
                  <a:solidFill>
                    <a:srgbClr val="BFBFBF"/>
                  </a:solidFill>
                </a:rPr>
                <a:t>Photo: Eugene </a:t>
              </a:r>
              <a:r>
                <a:rPr lang="en-US" sz="1200" dirty="0" err="1" smtClean="0">
                  <a:solidFill>
                    <a:srgbClr val="BFBFBF"/>
                  </a:solidFill>
                </a:rPr>
                <a:t>Fratkin</a:t>
              </a:r>
              <a:endParaRPr lang="en-US" sz="1200" dirty="0">
                <a:solidFill>
                  <a:srgbClr val="BFBFBF"/>
                </a:solidFill>
              </a:endParaRPr>
            </a:p>
          </p:txBody>
        </p:sp>
        <p:pic>
          <p:nvPicPr>
            <p:cNvPr id="18" name="Picture 17"/>
            <p:cNvPicPr>
              <a:picLocks noChangeAspect="1"/>
            </p:cNvPicPr>
            <p:nvPr/>
          </p:nvPicPr>
          <p:blipFill>
            <a:blip r:embed="rId8"/>
            <a:stretch>
              <a:fillRect/>
            </a:stretch>
          </p:blipFill>
          <p:spPr>
            <a:xfrm>
              <a:off x="448107" y="3866150"/>
              <a:ext cx="2159643" cy="1554943"/>
            </a:xfrm>
            <a:prstGeom prst="rect">
              <a:avLst/>
            </a:prstGeom>
          </p:spPr>
        </p:pic>
      </p:grpSp>
    </p:spTree>
    <p:extLst>
      <p:ext uri="{BB962C8B-B14F-4D97-AF65-F5344CB8AC3E}">
        <p14:creationId xmlns:p14="http://schemas.microsoft.com/office/powerpoint/2010/main" val="1150423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its impact?</a:t>
            </a:r>
            <a:endParaRPr lang="en-US" dirty="0"/>
          </a:p>
        </p:txBody>
      </p:sp>
      <p:sp>
        <p:nvSpPr>
          <p:cNvPr id="6" name="Title 1"/>
          <p:cNvSpPr txBox="1">
            <a:spLocks/>
          </p:cNvSpPr>
          <p:nvPr/>
        </p:nvSpPr>
        <p:spPr>
          <a:xfrm>
            <a:off x="0" y="1149975"/>
            <a:ext cx="9144000" cy="219558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30000"/>
              </a:lnSpc>
            </a:pP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often Are we doing </a:t>
            </a:r>
          </a:p>
          <a:p>
            <a:pPr>
              <a:lnSpc>
                <a:spcPct val="130000"/>
              </a:lnSpc>
            </a:pP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machine learning for </a:t>
            </a:r>
            <a:b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machine learning’s sake?</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608667" y="3345555"/>
            <a:ext cx="5936316" cy="369332"/>
          </a:xfrm>
          <a:prstGeom prst="rect">
            <a:avLst/>
          </a:prstGeom>
          <a:noFill/>
        </p:spPr>
        <p:txBody>
          <a:bodyPr wrap="none" rtlCol="0">
            <a:spAutoFit/>
          </a:bodyPr>
          <a:lstStyle/>
          <a:p>
            <a:r>
              <a:rPr lang="en-US" dirty="0" smtClean="0"/>
              <a:t>(i.e., publishing results to impress other ML researchers)</a:t>
            </a:r>
            <a:endParaRPr lang="en-US" dirty="0"/>
          </a:p>
        </p:txBody>
      </p:sp>
      <p:grpSp>
        <p:nvGrpSpPr>
          <p:cNvPr id="5" name="Group 4"/>
          <p:cNvGrpSpPr/>
          <p:nvPr/>
        </p:nvGrpSpPr>
        <p:grpSpPr>
          <a:xfrm>
            <a:off x="1132425" y="4041983"/>
            <a:ext cx="7235566" cy="2620458"/>
            <a:chOff x="1153635" y="2914720"/>
            <a:chExt cx="7235566" cy="2620458"/>
          </a:xfrm>
        </p:grpSpPr>
        <p:sp>
          <p:nvSpPr>
            <p:cNvPr id="7" name="Rectangle 6"/>
            <p:cNvSpPr/>
            <p:nvPr/>
          </p:nvSpPr>
          <p:spPr>
            <a:xfrm>
              <a:off x="5326427" y="3230192"/>
              <a:ext cx="1602858" cy="1380847"/>
            </a:xfrm>
            <a:prstGeom prst="rect">
              <a:avLst/>
            </a:prstGeom>
            <a:solidFill>
              <a:srgbClr val="0051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Machine Learning world</a:t>
              </a:r>
              <a:endParaRPr lang="en-US" dirty="0"/>
            </a:p>
          </p:txBody>
        </p:sp>
        <p:sp>
          <p:nvSpPr>
            <p:cNvPr id="8" name="Curved Down Arrow 7"/>
            <p:cNvSpPr/>
            <p:nvPr/>
          </p:nvSpPr>
          <p:spPr>
            <a:xfrm rot="5400000" flipH="1">
              <a:off x="6534714" y="3532829"/>
              <a:ext cx="1479562" cy="690420"/>
            </a:xfrm>
            <a:prstGeom prst="curvedDownArrow">
              <a:avLst/>
            </a:prstGeom>
            <a:solidFill>
              <a:srgbClr val="005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descr="MD0006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635" y="2971913"/>
              <a:ext cx="825517" cy="1984340"/>
            </a:xfrm>
            <a:prstGeom prst="rect">
              <a:avLst/>
            </a:prstGeom>
          </p:spPr>
        </p:pic>
        <p:pic>
          <p:nvPicPr>
            <p:cNvPr id="10" name="Picture 9"/>
            <p:cNvPicPr>
              <a:picLocks noChangeAspect="1"/>
            </p:cNvPicPr>
            <p:nvPr/>
          </p:nvPicPr>
          <p:blipFill>
            <a:blip r:embed="rId4"/>
            <a:stretch>
              <a:fillRect/>
            </a:stretch>
          </p:blipFill>
          <p:spPr>
            <a:xfrm>
              <a:off x="2453338" y="3453919"/>
              <a:ext cx="948372" cy="629087"/>
            </a:xfrm>
            <a:prstGeom prst="rect">
              <a:avLst/>
            </a:prstGeom>
          </p:spPr>
        </p:pic>
        <p:pic>
          <p:nvPicPr>
            <p:cNvPr id="11" name="Picture 10"/>
            <p:cNvPicPr>
              <a:picLocks noChangeAspect="1"/>
            </p:cNvPicPr>
            <p:nvPr/>
          </p:nvPicPr>
          <p:blipFill>
            <a:blip r:embed="rId4"/>
            <a:stretch>
              <a:fillRect/>
            </a:stretch>
          </p:blipFill>
          <p:spPr>
            <a:xfrm>
              <a:off x="2232029" y="3692376"/>
              <a:ext cx="948372" cy="629087"/>
            </a:xfrm>
            <a:prstGeom prst="rect">
              <a:avLst/>
            </a:prstGeom>
          </p:spPr>
        </p:pic>
        <p:pic>
          <p:nvPicPr>
            <p:cNvPr id="12" name="Picture 11"/>
            <p:cNvPicPr>
              <a:picLocks noChangeAspect="1"/>
            </p:cNvPicPr>
            <p:nvPr/>
          </p:nvPicPr>
          <p:blipFill>
            <a:blip r:embed="rId4"/>
            <a:stretch>
              <a:fillRect/>
            </a:stretch>
          </p:blipFill>
          <p:spPr>
            <a:xfrm>
              <a:off x="1979152" y="3920616"/>
              <a:ext cx="948372" cy="629087"/>
            </a:xfrm>
            <a:prstGeom prst="rect">
              <a:avLst/>
            </a:prstGeom>
          </p:spPr>
        </p:pic>
        <p:sp>
          <p:nvSpPr>
            <p:cNvPr id="13" name="Right Arrow 12"/>
            <p:cNvSpPr/>
            <p:nvPr/>
          </p:nvSpPr>
          <p:spPr>
            <a:xfrm>
              <a:off x="3748225" y="3639162"/>
              <a:ext cx="1171319" cy="577352"/>
            </a:xfrm>
            <a:prstGeom prst="right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cxnSp>
          <p:nvCxnSpPr>
            <p:cNvPr id="14" name="Curved Connector 13"/>
            <p:cNvCxnSpPr>
              <a:stCxn id="7" idx="2"/>
              <a:endCxn id="9" idx="2"/>
            </p:cNvCxnSpPr>
            <p:nvPr/>
          </p:nvCxnSpPr>
          <p:spPr>
            <a:xfrm rot="5400000">
              <a:off x="3674518" y="2502915"/>
              <a:ext cx="345214" cy="4561463"/>
            </a:xfrm>
            <a:prstGeom prst="curvedConnector3">
              <a:avLst>
                <a:gd name="adj1" fmla="val 273363"/>
              </a:avLst>
            </a:prstGeom>
            <a:ln w="38100" cmpd="sng">
              <a:prstDash val="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91703" y="5165846"/>
              <a:ext cx="313044"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7104663" y="4653914"/>
              <a:ext cx="646669" cy="369332"/>
            </a:xfrm>
            <a:prstGeom prst="rect">
              <a:avLst/>
            </a:prstGeom>
            <a:noFill/>
          </p:spPr>
          <p:txBody>
            <a:bodyPr wrap="none" rtlCol="0">
              <a:spAutoFit/>
            </a:bodyPr>
            <a:lstStyle/>
            <a:p>
              <a:r>
                <a:rPr lang="en-US" dirty="0" smtClean="0"/>
                <a:t>76%</a:t>
              </a:r>
              <a:endParaRPr lang="en-US" dirty="0"/>
            </a:p>
          </p:txBody>
        </p:sp>
        <p:sp>
          <p:nvSpPr>
            <p:cNvPr id="17" name="TextBox 16"/>
            <p:cNvSpPr txBox="1"/>
            <p:nvPr/>
          </p:nvSpPr>
          <p:spPr>
            <a:xfrm>
              <a:off x="7632035" y="4105553"/>
              <a:ext cx="646669" cy="369332"/>
            </a:xfrm>
            <a:prstGeom prst="rect">
              <a:avLst/>
            </a:prstGeom>
            <a:noFill/>
          </p:spPr>
          <p:txBody>
            <a:bodyPr wrap="none" rtlCol="0">
              <a:spAutoFit/>
            </a:bodyPr>
            <a:lstStyle/>
            <a:p>
              <a:r>
                <a:rPr lang="en-US" dirty="0" smtClean="0"/>
                <a:t>83%</a:t>
              </a:r>
              <a:endParaRPr lang="en-US" dirty="0"/>
            </a:p>
          </p:txBody>
        </p:sp>
        <p:sp>
          <p:nvSpPr>
            <p:cNvPr id="18" name="TextBox 17"/>
            <p:cNvSpPr txBox="1"/>
            <p:nvPr/>
          </p:nvSpPr>
          <p:spPr>
            <a:xfrm>
              <a:off x="7742532" y="3507710"/>
              <a:ext cx="646669" cy="369332"/>
            </a:xfrm>
            <a:prstGeom prst="rect">
              <a:avLst/>
            </a:prstGeom>
            <a:noFill/>
          </p:spPr>
          <p:txBody>
            <a:bodyPr wrap="none" rtlCol="0">
              <a:spAutoFit/>
            </a:bodyPr>
            <a:lstStyle/>
            <a:p>
              <a:r>
                <a:rPr lang="en-US" dirty="0" smtClean="0"/>
                <a:t>89%</a:t>
              </a:r>
              <a:endParaRPr lang="en-US" dirty="0"/>
            </a:p>
          </p:txBody>
        </p:sp>
        <p:sp>
          <p:nvSpPr>
            <p:cNvPr id="19" name="TextBox 18"/>
            <p:cNvSpPr txBox="1"/>
            <p:nvPr/>
          </p:nvSpPr>
          <p:spPr>
            <a:xfrm>
              <a:off x="7296370" y="2914720"/>
              <a:ext cx="646669" cy="369332"/>
            </a:xfrm>
            <a:prstGeom prst="rect">
              <a:avLst/>
            </a:prstGeom>
            <a:noFill/>
          </p:spPr>
          <p:txBody>
            <a:bodyPr wrap="none" rtlCol="0">
              <a:spAutoFit/>
            </a:bodyPr>
            <a:lstStyle/>
            <a:p>
              <a:r>
                <a:rPr lang="en-US" dirty="0" smtClean="0"/>
                <a:t>91%</a:t>
              </a:r>
              <a:endParaRPr lang="en-US" dirty="0"/>
            </a:p>
          </p:txBody>
        </p:sp>
      </p:grpSp>
    </p:spTree>
    <p:extLst>
      <p:ext uri="{BB962C8B-B14F-4D97-AF65-F5344CB8AC3E}">
        <p14:creationId xmlns:p14="http://schemas.microsoft.com/office/powerpoint/2010/main" val="1339585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8" y="274638"/>
            <a:ext cx="8560466" cy="677780"/>
          </a:xfrm>
        </p:spPr>
        <p:txBody>
          <a:bodyPr/>
          <a:lstStyle/>
          <a:p>
            <a:r>
              <a:rPr lang="en-US" dirty="0" smtClean="0"/>
              <a:t>ML Research Trends that Limit Impact</a:t>
            </a:r>
            <a:endParaRPr lang="en-US" dirty="0"/>
          </a:p>
        </p:txBody>
      </p:sp>
      <p:sp>
        <p:nvSpPr>
          <p:cNvPr id="3" name="Content Placeholder 2"/>
          <p:cNvSpPr>
            <a:spLocks noGrp="1"/>
          </p:cNvSpPr>
          <p:nvPr>
            <p:ph sz="quarter" idx="13"/>
          </p:nvPr>
        </p:nvSpPr>
        <p:spPr>
          <a:xfrm>
            <a:off x="833017" y="1857805"/>
            <a:ext cx="7609860" cy="3162970"/>
          </a:xfrm>
        </p:spPr>
        <p:txBody>
          <a:bodyPr>
            <a:normAutofit/>
          </a:bodyPr>
          <a:lstStyle/>
          <a:p>
            <a:r>
              <a:rPr lang="en-US" sz="3200" dirty="0" smtClean="0"/>
              <a:t>Data sets disconnected from meaning</a:t>
            </a:r>
          </a:p>
          <a:p>
            <a:r>
              <a:rPr lang="en-US" sz="3200" dirty="0" smtClean="0"/>
              <a:t>Metrics disconnected from impact</a:t>
            </a:r>
          </a:p>
          <a:p>
            <a:r>
              <a:rPr lang="en-US" sz="3200" dirty="0" smtClean="0"/>
              <a:t>Lack of follow-through</a:t>
            </a:r>
            <a:endParaRPr lang="en-US" sz="3200" dirty="0"/>
          </a:p>
        </p:txBody>
      </p:sp>
    </p:spTree>
    <p:extLst>
      <p:ext uri="{BB962C8B-B14F-4D97-AF65-F5344CB8AC3E}">
        <p14:creationId xmlns:p14="http://schemas.microsoft.com/office/powerpoint/2010/main" val="27620115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UCI data sets</a:t>
            </a:r>
            <a:endParaRPr lang="en-US" dirty="0"/>
          </a:p>
        </p:txBody>
      </p:sp>
      <p:sp>
        <p:nvSpPr>
          <p:cNvPr id="3" name="Content Placeholder 2"/>
          <p:cNvSpPr>
            <a:spLocks noGrp="1"/>
          </p:cNvSpPr>
          <p:nvPr>
            <p:ph sz="quarter" idx="13"/>
          </p:nvPr>
        </p:nvSpPr>
        <p:spPr/>
        <p:txBody>
          <a:bodyPr/>
          <a:lstStyle/>
          <a:p>
            <a:endParaRPr lang="en-US"/>
          </a:p>
        </p:txBody>
      </p:sp>
      <p:sp>
        <p:nvSpPr>
          <p:cNvPr id="4" name="Rectangular Callout 3"/>
          <p:cNvSpPr/>
          <p:nvPr/>
        </p:nvSpPr>
        <p:spPr>
          <a:xfrm>
            <a:off x="2822130" y="1469781"/>
            <a:ext cx="5973513" cy="990646"/>
          </a:xfrm>
          <a:prstGeom prst="wedgeRectCallout">
            <a:avLst>
              <a:gd name="adj1" fmla="val -55993"/>
              <a:gd name="adj2" fmla="val 101306"/>
            </a:avLst>
          </a:prstGeom>
          <a:solidFill>
            <a:srgbClr val="3A4C5B"/>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“The </a:t>
            </a:r>
            <a:r>
              <a:rPr lang="en-US" dirty="0"/>
              <a:t>standard Irvine data sets are used </a:t>
            </a:r>
            <a:r>
              <a:rPr lang="en-US" dirty="0" smtClean="0"/>
              <a:t/>
            </a:r>
            <a:br>
              <a:rPr lang="en-US" dirty="0" smtClean="0"/>
            </a:br>
            <a:r>
              <a:rPr lang="en-US" dirty="0" smtClean="0"/>
              <a:t>to </a:t>
            </a:r>
            <a:r>
              <a:rPr lang="en-US" dirty="0"/>
              <a:t>determine percent accuracy of concept </a:t>
            </a:r>
            <a:r>
              <a:rPr lang="en-US" dirty="0" smtClean="0"/>
              <a:t>classification</a:t>
            </a:r>
            <a:r>
              <a:rPr lang="en-US" dirty="0"/>
              <a:t>, </a:t>
            </a:r>
            <a:r>
              <a:rPr lang="en-US" dirty="0" smtClean="0"/>
              <a:t/>
            </a:r>
            <a:br>
              <a:rPr lang="en-US" dirty="0" smtClean="0"/>
            </a:br>
            <a:r>
              <a:rPr lang="en-US" dirty="0" smtClean="0"/>
              <a:t>without </a:t>
            </a:r>
            <a:r>
              <a:rPr lang="en-US" dirty="0"/>
              <a:t>regard to performance on a larger external </a:t>
            </a:r>
            <a:r>
              <a:rPr lang="en-US" dirty="0" smtClean="0"/>
              <a:t>task.”</a:t>
            </a:r>
            <a:endParaRPr lang="en-US" dirty="0"/>
          </a:p>
        </p:txBody>
      </p:sp>
      <p:pic>
        <p:nvPicPr>
          <p:cNvPr id="7" name="Picture 6" descr="jaime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16" y="2617896"/>
            <a:ext cx="1499357" cy="2258525"/>
          </a:xfrm>
          <a:prstGeom prst="rect">
            <a:avLst/>
          </a:prstGeom>
        </p:spPr>
      </p:pic>
      <p:sp>
        <p:nvSpPr>
          <p:cNvPr id="8" name="TextBox 7"/>
          <p:cNvSpPr txBox="1"/>
          <p:nvPr/>
        </p:nvSpPr>
        <p:spPr>
          <a:xfrm>
            <a:off x="691909" y="4905258"/>
            <a:ext cx="1852565" cy="369332"/>
          </a:xfrm>
          <a:prstGeom prst="rect">
            <a:avLst/>
          </a:prstGeom>
          <a:noFill/>
        </p:spPr>
        <p:txBody>
          <a:bodyPr wrap="none" rtlCol="0">
            <a:spAutoFit/>
          </a:bodyPr>
          <a:lstStyle/>
          <a:p>
            <a:r>
              <a:rPr lang="en-US" dirty="0" smtClean="0"/>
              <a:t>Jaime </a:t>
            </a:r>
            <a:r>
              <a:rPr lang="en-US" dirty="0" err="1" smtClean="0"/>
              <a:t>Carbonell</a:t>
            </a:r>
            <a:endParaRPr lang="en-US" dirty="0"/>
          </a:p>
        </p:txBody>
      </p:sp>
      <p:sp>
        <p:nvSpPr>
          <p:cNvPr id="9" name="TextBox 8"/>
          <p:cNvSpPr txBox="1"/>
          <p:nvPr/>
        </p:nvSpPr>
        <p:spPr>
          <a:xfrm>
            <a:off x="3726193" y="3433870"/>
            <a:ext cx="4008391" cy="369332"/>
          </a:xfrm>
          <a:prstGeom prst="rect">
            <a:avLst/>
          </a:prstGeom>
          <a:noFill/>
          <a:ln w="28575" cmpd="sng">
            <a:solidFill>
              <a:srgbClr val="FF0000"/>
            </a:solidFill>
          </a:ln>
        </p:spPr>
        <p:txBody>
          <a:bodyPr wrap="none" rtlCol="0">
            <a:spAutoFit/>
          </a:bodyPr>
          <a:lstStyle/>
          <a:p>
            <a:r>
              <a:rPr lang="en-US" dirty="0" smtClean="0"/>
              <a:t>But that was way back in 1992, right?</a:t>
            </a:r>
            <a:endParaRPr lang="en-US" dirty="0"/>
          </a:p>
        </p:txBody>
      </p:sp>
      <p:sp>
        <p:nvSpPr>
          <p:cNvPr id="10" name="TextBox 9"/>
          <p:cNvSpPr txBox="1"/>
          <p:nvPr/>
        </p:nvSpPr>
        <p:spPr>
          <a:xfrm>
            <a:off x="485600" y="5478523"/>
            <a:ext cx="8151991" cy="798680"/>
          </a:xfrm>
          <a:prstGeom prst="rect">
            <a:avLst/>
          </a:prstGeom>
          <a:noFill/>
        </p:spPr>
        <p:txBody>
          <a:bodyPr wrap="none" rtlCol="0">
            <a:spAutoFit/>
          </a:bodyPr>
          <a:lstStyle/>
          <a:p>
            <a:pPr algn="ctr">
              <a:lnSpc>
                <a:spcPct val="130000"/>
              </a:lnSpc>
            </a:pPr>
            <a:r>
              <a:rPr lang="en-US" dirty="0" smtClean="0"/>
              <a:t>UCI: Online archive of data sets provided by the University of California, Irvine</a:t>
            </a:r>
          </a:p>
          <a:p>
            <a:pPr algn="ctr">
              <a:lnSpc>
                <a:spcPct val="130000"/>
              </a:lnSpc>
            </a:pPr>
            <a:r>
              <a:rPr lang="en-US" dirty="0" smtClean="0"/>
              <a:t>[Frank &amp; Asuncion, 2010]</a:t>
            </a:r>
            <a:endParaRPr lang="en-US" dirty="0"/>
          </a:p>
        </p:txBody>
      </p:sp>
    </p:spTree>
    <p:extLst>
      <p:ext uri="{BB962C8B-B14F-4D97-AF65-F5344CB8AC3E}">
        <p14:creationId xmlns:p14="http://schemas.microsoft.com/office/powerpoint/2010/main" val="2630638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UCI Data Sets today</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857245151"/>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2198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9" y="274638"/>
            <a:ext cx="9069201" cy="677780"/>
          </a:xfrm>
        </p:spPr>
        <p:txBody>
          <a:bodyPr/>
          <a:lstStyle/>
          <a:p>
            <a:r>
              <a:rPr lang="en-US" dirty="0" smtClean="0"/>
              <a:t>data Sets disconnected from meaning</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351543310"/>
              </p:ext>
            </p:extLst>
          </p:nvPr>
        </p:nvGraphicFramePr>
        <p:xfrm>
          <a:off x="2670532" y="4193793"/>
          <a:ext cx="1508844" cy="1269885"/>
        </p:xfrm>
        <a:graphic>
          <a:graphicData uri="http://schemas.openxmlformats.org/drawingml/2006/table">
            <a:tbl>
              <a:tblPr firstRow="1" bandRow="1">
                <a:tableStyleId>{69CF1AB2-1976-4502-BF36-3FF5EA218861}</a:tableStyleId>
              </a:tblPr>
              <a:tblGrid>
                <a:gridCol w="502948"/>
                <a:gridCol w="502948"/>
                <a:gridCol w="502948"/>
              </a:tblGrid>
              <a:tr h="423295">
                <a:tc>
                  <a:txBody>
                    <a:bodyPr/>
                    <a:lstStyle/>
                    <a:p>
                      <a:pPr algn="ctr"/>
                      <a:r>
                        <a:rPr lang="en-US" b="0" dirty="0" smtClean="0"/>
                        <a:t>3.2</a:t>
                      </a:r>
                      <a:endParaRPr lang="en-US" b="0" dirty="0"/>
                    </a:p>
                  </a:txBody>
                  <a:tcPr/>
                </a:tc>
                <a:tc>
                  <a:txBody>
                    <a:bodyPr/>
                    <a:lstStyle/>
                    <a:p>
                      <a:pPr algn="ctr"/>
                      <a:r>
                        <a:rPr lang="en-US" b="0" dirty="0" smtClean="0"/>
                        <a:t>1.5</a:t>
                      </a:r>
                      <a:endParaRPr lang="en-US" b="0" dirty="0"/>
                    </a:p>
                  </a:txBody>
                  <a:tcPr/>
                </a:tc>
                <a:tc>
                  <a:txBody>
                    <a:bodyPr/>
                    <a:lstStyle/>
                    <a:p>
                      <a:pPr algn="ctr"/>
                      <a:r>
                        <a:rPr lang="en-US" b="0" dirty="0" smtClean="0"/>
                        <a:t>2.9</a:t>
                      </a:r>
                      <a:endParaRPr lang="en-US" b="0" dirty="0"/>
                    </a:p>
                  </a:txBody>
                  <a:tcPr/>
                </a:tc>
              </a:tr>
              <a:tr h="423295">
                <a:tc>
                  <a:txBody>
                    <a:bodyPr/>
                    <a:lstStyle/>
                    <a:p>
                      <a:pPr algn="ctr"/>
                      <a:r>
                        <a:rPr lang="en-US" b="0" dirty="0" smtClean="0"/>
                        <a:t>2.6</a:t>
                      </a:r>
                      <a:endParaRPr lang="en-US" b="0" dirty="0"/>
                    </a:p>
                  </a:txBody>
                  <a:tcPr/>
                </a:tc>
                <a:tc>
                  <a:txBody>
                    <a:bodyPr/>
                    <a:lstStyle/>
                    <a:p>
                      <a:pPr algn="ctr"/>
                      <a:r>
                        <a:rPr lang="en-US" b="0" dirty="0" smtClean="0"/>
                        <a:t>1.8</a:t>
                      </a:r>
                      <a:endParaRPr lang="en-US" b="0" dirty="0"/>
                    </a:p>
                  </a:txBody>
                  <a:tcPr/>
                </a:tc>
                <a:tc>
                  <a:txBody>
                    <a:bodyPr/>
                    <a:lstStyle/>
                    <a:p>
                      <a:pPr algn="ctr"/>
                      <a:r>
                        <a:rPr lang="en-US" b="0" dirty="0" smtClean="0"/>
                        <a:t>3.1</a:t>
                      </a:r>
                      <a:endParaRPr lang="en-US" b="0" dirty="0"/>
                    </a:p>
                  </a:txBody>
                  <a:tcPr/>
                </a:tc>
              </a:tr>
              <a:tr h="423295">
                <a:tc>
                  <a:txBody>
                    <a:bodyPr/>
                    <a:lstStyle/>
                    <a:p>
                      <a:pPr algn="ctr"/>
                      <a:r>
                        <a:rPr lang="en-US" b="0" dirty="0" smtClean="0"/>
                        <a:t>2.9</a:t>
                      </a:r>
                      <a:endParaRPr lang="en-US" b="0" dirty="0"/>
                    </a:p>
                  </a:txBody>
                  <a:tcPr/>
                </a:tc>
                <a:tc>
                  <a:txBody>
                    <a:bodyPr/>
                    <a:lstStyle/>
                    <a:p>
                      <a:pPr algn="ctr"/>
                      <a:r>
                        <a:rPr lang="en-US" b="0" dirty="0" smtClean="0"/>
                        <a:t>1.4</a:t>
                      </a:r>
                      <a:endParaRPr lang="en-US" b="0" dirty="0"/>
                    </a:p>
                  </a:txBody>
                  <a:tcPr/>
                </a:tc>
                <a:tc>
                  <a:txBody>
                    <a:bodyPr/>
                    <a:lstStyle/>
                    <a:p>
                      <a:pPr algn="ctr"/>
                      <a:r>
                        <a:rPr lang="en-US" b="0" dirty="0" smtClean="0"/>
                        <a:t>3.3</a:t>
                      </a:r>
                      <a:endParaRPr lang="en-US" b="0" dirty="0"/>
                    </a:p>
                  </a:txBody>
                  <a:tcPr/>
                </a:tc>
              </a:tr>
            </a:tbl>
          </a:graphicData>
        </a:graphic>
      </p:graphicFrame>
      <p:sp>
        <p:nvSpPr>
          <p:cNvPr id="8" name="TextBox 7"/>
          <p:cNvSpPr txBox="1"/>
          <p:nvPr/>
        </p:nvSpPr>
        <p:spPr>
          <a:xfrm>
            <a:off x="609600" y="4367071"/>
            <a:ext cx="1553129" cy="461665"/>
          </a:xfrm>
          <a:prstGeom prst="rect">
            <a:avLst/>
          </a:prstGeom>
          <a:noFill/>
        </p:spPr>
        <p:txBody>
          <a:bodyPr wrap="none" rtlCol="0">
            <a:spAutoFit/>
          </a:bodyPr>
          <a:lstStyle/>
          <a:p>
            <a:r>
              <a:rPr lang="en-US" sz="2400" dirty="0" smtClean="0"/>
              <a:t>UCI today</a:t>
            </a:r>
            <a:endParaRPr lang="en-US" sz="2400" dirty="0"/>
          </a:p>
        </p:txBody>
      </p:sp>
      <p:graphicFrame>
        <p:nvGraphicFramePr>
          <p:cNvPr id="12" name="Content Placeholder 6"/>
          <p:cNvGraphicFramePr>
            <a:graphicFrameLocks/>
          </p:cNvGraphicFramePr>
          <p:nvPr>
            <p:extLst>
              <p:ext uri="{D42A27DB-BD31-4B8C-83A1-F6EECF244321}">
                <p14:modId xmlns:p14="http://schemas.microsoft.com/office/powerpoint/2010/main" val="3692372679"/>
              </p:ext>
            </p:extLst>
          </p:nvPr>
        </p:nvGraphicFramePr>
        <p:xfrm>
          <a:off x="4521439" y="4193793"/>
          <a:ext cx="1649271" cy="1269885"/>
        </p:xfrm>
        <a:graphic>
          <a:graphicData uri="http://schemas.openxmlformats.org/drawingml/2006/table">
            <a:tbl>
              <a:tblPr firstRow="1" bandRow="1">
                <a:tableStyleId>{69CF1AB2-1976-4502-BF36-3FF5EA218861}</a:tableStyleId>
              </a:tblPr>
              <a:tblGrid>
                <a:gridCol w="549757"/>
                <a:gridCol w="601526"/>
                <a:gridCol w="497988"/>
              </a:tblGrid>
              <a:tr h="423295">
                <a:tc>
                  <a:txBody>
                    <a:bodyPr/>
                    <a:lstStyle/>
                    <a:p>
                      <a:pPr algn="ctr"/>
                      <a:r>
                        <a:rPr lang="en-US" b="0" dirty="0" smtClean="0"/>
                        <a:t>1.2</a:t>
                      </a:r>
                      <a:endParaRPr lang="en-US" b="0" dirty="0"/>
                    </a:p>
                  </a:txBody>
                  <a:tcPr/>
                </a:tc>
                <a:tc>
                  <a:txBody>
                    <a:bodyPr/>
                    <a:lstStyle/>
                    <a:p>
                      <a:pPr algn="ctr"/>
                      <a:r>
                        <a:rPr lang="en-US" b="0" dirty="0" smtClean="0"/>
                        <a:t>-3.2</a:t>
                      </a:r>
                      <a:endParaRPr lang="en-US" b="0" dirty="0"/>
                    </a:p>
                  </a:txBody>
                  <a:tcPr/>
                </a:tc>
                <a:tc>
                  <a:txBody>
                    <a:bodyPr/>
                    <a:lstStyle/>
                    <a:p>
                      <a:pPr algn="ctr"/>
                      <a:r>
                        <a:rPr lang="en-US" b="0" dirty="0" smtClean="0"/>
                        <a:t>8.5</a:t>
                      </a:r>
                      <a:endParaRPr lang="en-US" b="0" dirty="0"/>
                    </a:p>
                  </a:txBody>
                  <a:tcPr/>
                </a:tc>
              </a:tr>
              <a:tr h="423295">
                <a:tc>
                  <a:txBody>
                    <a:bodyPr/>
                    <a:lstStyle/>
                    <a:p>
                      <a:pPr algn="ctr"/>
                      <a:r>
                        <a:rPr lang="en-US" b="0" dirty="0" smtClean="0"/>
                        <a:t>1.8</a:t>
                      </a:r>
                      <a:endParaRPr lang="en-US" b="0" dirty="0"/>
                    </a:p>
                  </a:txBody>
                  <a:tcPr/>
                </a:tc>
                <a:tc>
                  <a:txBody>
                    <a:bodyPr/>
                    <a:lstStyle/>
                    <a:p>
                      <a:pPr algn="ctr"/>
                      <a:r>
                        <a:rPr lang="en-US" b="0" dirty="0" smtClean="0"/>
                        <a:t>-2.7</a:t>
                      </a:r>
                      <a:endParaRPr lang="en-US" b="0" dirty="0"/>
                    </a:p>
                  </a:txBody>
                  <a:tcPr/>
                </a:tc>
                <a:tc>
                  <a:txBody>
                    <a:bodyPr/>
                    <a:lstStyle/>
                    <a:p>
                      <a:pPr algn="ctr"/>
                      <a:r>
                        <a:rPr lang="en-US" b="0" dirty="0" smtClean="0"/>
                        <a:t>7.9</a:t>
                      </a:r>
                      <a:endParaRPr lang="en-US" b="0" dirty="0"/>
                    </a:p>
                  </a:txBody>
                  <a:tcPr/>
                </a:tc>
              </a:tr>
              <a:tr h="423295">
                <a:tc>
                  <a:txBody>
                    <a:bodyPr/>
                    <a:lstStyle/>
                    <a:p>
                      <a:pPr algn="ctr"/>
                      <a:r>
                        <a:rPr lang="en-US" b="0" dirty="0" smtClean="0"/>
                        <a:t>0.9</a:t>
                      </a:r>
                      <a:endParaRPr lang="en-US" b="0" dirty="0"/>
                    </a:p>
                  </a:txBody>
                  <a:tcPr/>
                </a:tc>
                <a:tc>
                  <a:txBody>
                    <a:bodyPr/>
                    <a:lstStyle/>
                    <a:p>
                      <a:pPr algn="ctr"/>
                      <a:r>
                        <a:rPr lang="en-US" b="0" dirty="0" smtClean="0"/>
                        <a:t>1.3</a:t>
                      </a:r>
                      <a:endParaRPr lang="en-US" b="0" dirty="0"/>
                    </a:p>
                  </a:txBody>
                  <a:tcPr/>
                </a:tc>
                <a:tc>
                  <a:txBody>
                    <a:bodyPr/>
                    <a:lstStyle/>
                    <a:p>
                      <a:pPr algn="ctr"/>
                      <a:r>
                        <a:rPr lang="en-US" b="0" dirty="0" smtClean="0"/>
                        <a:t>8.2</a:t>
                      </a:r>
                      <a:endParaRPr lang="en-US" b="0" dirty="0"/>
                    </a:p>
                  </a:txBody>
                  <a:tcPr/>
                </a:tc>
              </a:tr>
            </a:tbl>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994958339"/>
              </p:ext>
            </p:extLst>
          </p:nvPr>
        </p:nvGraphicFramePr>
        <p:xfrm>
          <a:off x="6521835" y="4193793"/>
          <a:ext cx="1736610" cy="1269885"/>
        </p:xfrm>
        <a:graphic>
          <a:graphicData uri="http://schemas.openxmlformats.org/drawingml/2006/table">
            <a:tbl>
              <a:tblPr firstRow="1" bandRow="1">
                <a:tableStyleId>{69CF1AB2-1976-4502-BF36-3FF5EA218861}</a:tableStyleId>
              </a:tblPr>
              <a:tblGrid>
                <a:gridCol w="654950"/>
                <a:gridCol w="574215"/>
                <a:gridCol w="507445"/>
              </a:tblGrid>
              <a:tr h="423295">
                <a:tc>
                  <a:txBody>
                    <a:bodyPr/>
                    <a:lstStyle/>
                    <a:p>
                      <a:pPr algn="ctr"/>
                      <a:r>
                        <a:rPr lang="en-US" b="0" dirty="0" smtClean="0"/>
                        <a:t>0.1</a:t>
                      </a:r>
                      <a:endParaRPr lang="en-US" b="0" dirty="0"/>
                    </a:p>
                  </a:txBody>
                  <a:tcPr/>
                </a:tc>
                <a:tc>
                  <a:txBody>
                    <a:bodyPr/>
                    <a:lstStyle/>
                    <a:p>
                      <a:pPr algn="ctr"/>
                      <a:r>
                        <a:rPr lang="en-US" b="0" dirty="0" smtClean="0"/>
                        <a:t>0.8</a:t>
                      </a:r>
                      <a:endParaRPr lang="en-US" b="0" dirty="0"/>
                    </a:p>
                  </a:txBody>
                  <a:tcPr/>
                </a:tc>
                <a:tc>
                  <a:txBody>
                    <a:bodyPr/>
                    <a:lstStyle/>
                    <a:p>
                      <a:pPr algn="ctr"/>
                      <a:r>
                        <a:rPr lang="en-US" b="0" dirty="0" smtClean="0"/>
                        <a:t>4.7</a:t>
                      </a:r>
                      <a:endParaRPr lang="en-US" b="0" dirty="0"/>
                    </a:p>
                  </a:txBody>
                  <a:tcPr/>
                </a:tc>
              </a:tr>
              <a:tr h="423295">
                <a:tc>
                  <a:txBody>
                    <a:bodyPr/>
                    <a:lstStyle/>
                    <a:p>
                      <a:pPr algn="ctr"/>
                      <a:r>
                        <a:rPr lang="en-US" b="0" dirty="0" smtClean="0"/>
                        <a:t>0.3</a:t>
                      </a:r>
                      <a:endParaRPr lang="en-US" b="0" dirty="0"/>
                    </a:p>
                  </a:txBody>
                  <a:tcPr/>
                </a:tc>
                <a:tc>
                  <a:txBody>
                    <a:bodyPr/>
                    <a:lstStyle/>
                    <a:p>
                      <a:pPr algn="ctr"/>
                      <a:r>
                        <a:rPr lang="en-US" b="0" dirty="0" smtClean="0"/>
                        <a:t>0.7</a:t>
                      </a:r>
                      <a:endParaRPr lang="en-US" b="0" dirty="0"/>
                    </a:p>
                  </a:txBody>
                  <a:tcPr/>
                </a:tc>
                <a:tc>
                  <a:txBody>
                    <a:bodyPr/>
                    <a:lstStyle/>
                    <a:p>
                      <a:pPr algn="ctr"/>
                      <a:r>
                        <a:rPr lang="en-US" b="0" dirty="0" smtClean="0"/>
                        <a:t>4.9</a:t>
                      </a:r>
                      <a:endParaRPr lang="en-US" b="0" dirty="0"/>
                    </a:p>
                  </a:txBody>
                  <a:tcPr/>
                </a:tc>
              </a:tr>
              <a:tr h="423295">
                <a:tc>
                  <a:txBody>
                    <a:bodyPr/>
                    <a:lstStyle/>
                    <a:p>
                      <a:pPr algn="ctr"/>
                      <a:r>
                        <a:rPr lang="en-US" b="0" dirty="0" smtClean="0"/>
                        <a:t>-0.2</a:t>
                      </a:r>
                      <a:endParaRPr lang="en-US" b="0" dirty="0"/>
                    </a:p>
                  </a:txBody>
                  <a:tcPr/>
                </a:tc>
                <a:tc>
                  <a:txBody>
                    <a:bodyPr/>
                    <a:lstStyle/>
                    <a:p>
                      <a:pPr algn="ctr"/>
                      <a:r>
                        <a:rPr lang="en-US" b="0" dirty="0" smtClean="0"/>
                        <a:t>0.7</a:t>
                      </a:r>
                      <a:endParaRPr lang="en-US" b="0" dirty="0"/>
                    </a:p>
                  </a:txBody>
                  <a:tcPr/>
                </a:tc>
                <a:tc>
                  <a:txBody>
                    <a:bodyPr/>
                    <a:lstStyle/>
                    <a:p>
                      <a:pPr algn="ctr"/>
                      <a:r>
                        <a:rPr lang="en-US" b="0" dirty="0" smtClean="0"/>
                        <a:t>5.0</a:t>
                      </a:r>
                      <a:endParaRPr lang="en-US" b="0" dirty="0"/>
                    </a:p>
                  </a:txBody>
                  <a:tcPr/>
                </a:tc>
              </a:tr>
            </a:tbl>
          </a:graphicData>
        </a:graphic>
      </p:graphicFrame>
      <p:sp>
        <p:nvSpPr>
          <p:cNvPr id="14" name="TextBox 13"/>
          <p:cNvSpPr txBox="1"/>
          <p:nvPr/>
        </p:nvSpPr>
        <p:spPr>
          <a:xfrm>
            <a:off x="8346759" y="4497730"/>
            <a:ext cx="492443" cy="461665"/>
          </a:xfrm>
          <a:prstGeom prst="rect">
            <a:avLst/>
          </a:prstGeom>
          <a:noFill/>
        </p:spPr>
        <p:txBody>
          <a:bodyPr wrap="none" rtlCol="0">
            <a:spAutoFit/>
          </a:bodyPr>
          <a:lstStyle/>
          <a:p>
            <a:r>
              <a:rPr lang="en-US" sz="2400" dirty="0" smtClean="0"/>
              <a:t>…</a:t>
            </a:r>
            <a:endParaRPr lang="en-US" sz="2400" dirty="0"/>
          </a:p>
        </p:txBody>
      </p:sp>
      <p:grpSp>
        <p:nvGrpSpPr>
          <p:cNvPr id="19" name="Group 18"/>
          <p:cNvGrpSpPr/>
          <p:nvPr/>
        </p:nvGrpSpPr>
        <p:grpSpPr>
          <a:xfrm>
            <a:off x="609600" y="1255043"/>
            <a:ext cx="8229602" cy="1285592"/>
            <a:chOff x="609600" y="1549071"/>
            <a:chExt cx="8229602" cy="1285592"/>
          </a:xfrm>
        </p:grpSpPr>
        <p:pic>
          <p:nvPicPr>
            <p:cNvPr id="4" name="Picture 3" descr="blue-car-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136" y="1897839"/>
              <a:ext cx="1277487" cy="936824"/>
            </a:xfrm>
            <a:prstGeom prst="rect">
              <a:avLst/>
            </a:prstGeom>
          </p:spPr>
        </p:pic>
        <p:pic>
          <p:nvPicPr>
            <p:cNvPr id="5" name="Picture 4" descr="Dwarf-lake-ir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865" y="1549071"/>
              <a:ext cx="781779" cy="1285592"/>
            </a:xfrm>
            <a:prstGeom prst="rect">
              <a:avLst/>
            </a:prstGeom>
          </p:spPr>
        </p:pic>
        <p:pic>
          <p:nvPicPr>
            <p:cNvPr id="6" name="Picture 5" descr="uci-mushroo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1168" y="1680307"/>
              <a:ext cx="1146660" cy="1154356"/>
            </a:xfrm>
            <a:prstGeom prst="rect">
              <a:avLst/>
            </a:prstGeom>
          </p:spPr>
        </p:pic>
        <p:sp>
          <p:nvSpPr>
            <p:cNvPr id="9" name="TextBox 8"/>
            <p:cNvSpPr txBox="1"/>
            <p:nvPr/>
          </p:nvSpPr>
          <p:spPr>
            <a:xfrm>
              <a:off x="609600" y="2040155"/>
              <a:ext cx="1723849" cy="461665"/>
            </a:xfrm>
            <a:prstGeom prst="rect">
              <a:avLst/>
            </a:prstGeom>
            <a:noFill/>
          </p:spPr>
          <p:txBody>
            <a:bodyPr wrap="none" rtlCol="0">
              <a:spAutoFit/>
            </a:bodyPr>
            <a:lstStyle/>
            <a:p>
              <a:r>
                <a:rPr lang="en-US" sz="2400" dirty="0" smtClean="0"/>
                <a:t>UCI initially</a:t>
              </a:r>
              <a:endParaRPr lang="en-US" sz="2400" dirty="0"/>
            </a:p>
          </p:txBody>
        </p:sp>
        <p:sp>
          <p:nvSpPr>
            <p:cNvPr id="15" name="TextBox 14"/>
            <p:cNvSpPr txBox="1"/>
            <p:nvPr/>
          </p:nvSpPr>
          <p:spPr>
            <a:xfrm>
              <a:off x="8346759" y="2037117"/>
              <a:ext cx="492443" cy="461665"/>
            </a:xfrm>
            <a:prstGeom prst="rect">
              <a:avLst/>
            </a:prstGeom>
            <a:noFill/>
          </p:spPr>
          <p:txBody>
            <a:bodyPr wrap="none" rtlCol="0">
              <a:spAutoFit/>
            </a:bodyPr>
            <a:lstStyle/>
            <a:p>
              <a:r>
                <a:rPr lang="en-US" sz="2400" dirty="0" smtClean="0"/>
                <a:t>…</a:t>
              </a:r>
              <a:endParaRPr lang="en-US" sz="2400" dirty="0"/>
            </a:p>
          </p:txBody>
        </p:sp>
      </p:grpSp>
      <p:grpSp>
        <p:nvGrpSpPr>
          <p:cNvPr id="20" name="Group 19"/>
          <p:cNvGrpSpPr/>
          <p:nvPr/>
        </p:nvGrpSpPr>
        <p:grpSpPr>
          <a:xfrm>
            <a:off x="987776" y="2540635"/>
            <a:ext cx="7270669" cy="1403106"/>
            <a:chOff x="987776" y="2540635"/>
            <a:chExt cx="7270669" cy="1403106"/>
          </a:xfrm>
        </p:grpSpPr>
        <p:sp>
          <p:nvSpPr>
            <p:cNvPr id="10" name="Rectangle 9"/>
            <p:cNvSpPr/>
            <p:nvPr/>
          </p:nvSpPr>
          <p:spPr>
            <a:xfrm>
              <a:off x="987776" y="3020411"/>
              <a:ext cx="7270669" cy="923330"/>
            </a:xfrm>
            <a:prstGeom prst="rect">
              <a:avLst/>
            </a:prstGeom>
          </p:spPr>
          <p:txBody>
            <a:bodyPr wrap="square">
              <a:spAutoFit/>
            </a:bodyPr>
            <a:lstStyle/>
            <a:p>
              <a:r>
                <a:rPr lang="en-US" dirty="0" smtClean="0"/>
                <a:t>“Each </a:t>
              </a:r>
              <a:r>
                <a:rPr lang="en-US" dirty="0"/>
                <a:t>species is identified as </a:t>
              </a:r>
              <a:r>
                <a:rPr lang="en-US" dirty="0">
                  <a:solidFill>
                    <a:srgbClr val="83D784"/>
                  </a:solidFill>
                </a:rPr>
                <a:t>definitely edible</a:t>
              </a:r>
              <a:r>
                <a:rPr lang="en-US" dirty="0"/>
                <a:t>, </a:t>
              </a:r>
              <a:r>
                <a:rPr lang="en-US" dirty="0">
                  <a:solidFill>
                    <a:srgbClr val="FF968A"/>
                  </a:solidFill>
                </a:rPr>
                <a:t>definitely poisonous</a:t>
              </a:r>
              <a:r>
                <a:rPr lang="en-US" dirty="0"/>
                <a:t>, or of </a:t>
              </a:r>
              <a:r>
                <a:rPr lang="en-US" dirty="0">
                  <a:solidFill>
                    <a:srgbClr val="FF70E4"/>
                  </a:solidFill>
                </a:rPr>
                <a:t>unknown edibility and not recommended</a:t>
              </a:r>
              <a:r>
                <a:rPr lang="en-US" dirty="0"/>
                <a:t>. This latter class was combined with the poisonous one</a:t>
              </a:r>
              <a:r>
                <a:rPr lang="en-US" dirty="0" smtClean="0"/>
                <a:t>.” – UCI Mushroom data set page</a:t>
              </a:r>
              <a:endParaRPr lang="en-US" dirty="0"/>
            </a:p>
          </p:txBody>
        </p:sp>
        <p:sp>
          <p:nvSpPr>
            <p:cNvPr id="18" name="Trapezoid 17"/>
            <p:cNvSpPr/>
            <p:nvPr/>
          </p:nvSpPr>
          <p:spPr>
            <a:xfrm>
              <a:off x="1128889" y="2540635"/>
              <a:ext cx="7055555" cy="479776"/>
            </a:xfrm>
            <a:custGeom>
              <a:avLst/>
              <a:gdLst>
                <a:gd name="connsiteX0" fmla="*/ 0 w 6646334"/>
                <a:gd name="connsiteY0" fmla="*/ 185748 h 185748"/>
                <a:gd name="connsiteX1" fmla="*/ 46437 w 6646334"/>
                <a:gd name="connsiteY1" fmla="*/ 0 h 185748"/>
                <a:gd name="connsiteX2" fmla="*/ 6599897 w 6646334"/>
                <a:gd name="connsiteY2" fmla="*/ 0 h 185748"/>
                <a:gd name="connsiteX3" fmla="*/ 6646334 w 6646334"/>
                <a:gd name="connsiteY3" fmla="*/ 185748 h 185748"/>
                <a:gd name="connsiteX4" fmla="*/ 0 w 6646334"/>
                <a:gd name="connsiteY4" fmla="*/ 185748 h 185748"/>
                <a:gd name="connsiteX0" fmla="*/ 0 w 6646334"/>
                <a:gd name="connsiteY0" fmla="*/ 185748 h 185748"/>
                <a:gd name="connsiteX1" fmla="*/ 46437 w 6646334"/>
                <a:gd name="connsiteY1" fmla="*/ 0 h 185748"/>
                <a:gd name="connsiteX2" fmla="*/ 2775786 w 6646334"/>
                <a:gd name="connsiteY2" fmla="*/ 0 h 185748"/>
                <a:gd name="connsiteX3" fmla="*/ 6646334 w 6646334"/>
                <a:gd name="connsiteY3" fmla="*/ 185748 h 185748"/>
                <a:gd name="connsiteX4" fmla="*/ 0 w 6646334"/>
                <a:gd name="connsiteY4" fmla="*/ 185748 h 185748"/>
                <a:gd name="connsiteX0" fmla="*/ 0 w 6646334"/>
                <a:gd name="connsiteY0" fmla="*/ 185748 h 185748"/>
                <a:gd name="connsiteX1" fmla="*/ 1655103 w 6646334"/>
                <a:gd name="connsiteY1" fmla="*/ 0 h 185748"/>
                <a:gd name="connsiteX2" fmla="*/ 2775786 w 6646334"/>
                <a:gd name="connsiteY2" fmla="*/ 0 h 185748"/>
                <a:gd name="connsiteX3" fmla="*/ 6646334 w 6646334"/>
                <a:gd name="connsiteY3" fmla="*/ 185748 h 185748"/>
                <a:gd name="connsiteX4" fmla="*/ 0 w 6646334"/>
                <a:gd name="connsiteY4" fmla="*/ 185748 h 185748"/>
                <a:gd name="connsiteX0" fmla="*/ 0 w 6999111"/>
                <a:gd name="connsiteY0" fmla="*/ 185748 h 185748"/>
                <a:gd name="connsiteX1" fmla="*/ 1655103 w 6999111"/>
                <a:gd name="connsiteY1" fmla="*/ 0 h 185748"/>
                <a:gd name="connsiteX2" fmla="*/ 2775786 w 6999111"/>
                <a:gd name="connsiteY2" fmla="*/ 0 h 185748"/>
                <a:gd name="connsiteX3" fmla="*/ 6999111 w 6999111"/>
                <a:gd name="connsiteY3" fmla="*/ 185748 h 185748"/>
                <a:gd name="connsiteX4" fmla="*/ 0 w 6999111"/>
                <a:gd name="connsiteY4" fmla="*/ 185748 h 185748"/>
                <a:gd name="connsiteX0" fmla="*/ 0 w 7055555"/>
                <a:gd name="connsiteY0" fmla="*/ 185748 h 185748"/>
                <a:gd name="connsiteX1" fmla="*/ 1711547 w 7055555"/>
                <a:gd name="connsiteY1" fmla="*/ 0 h 185748"/>
                <a:gd name="connsiteX2" fmla="*/ 2832230 w 7055555"/>
                <a:gd name="connsiteY2" fmla="*/ 0 h 185748"/>
                <a:gd name="connsiteX3" fmla="*/ 7055555 w 7055555"/>
                <a:gd name="connsiteY3" fmla="*/ 185748 h 185748"/>
                <a:gd name="connsiteX4" fmla="*/ 0 w 7055555"/>
                <a:gd name="connsiteY4" fmla="*/ 185748 h 18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555" h="185748">
                  <a:moveTo>
                    <a:pt x="0" y="185748"/>
                  </a:moveTo>
                  <a:lnTo>
                    <a:pt x="1711547" y="0"/>
                  </a:lnTo>
                  <a:lnTo>
                    <a:pt x="2832230" y="0"/>
                  </a:lnTo>
                  <a:lnTo>
                    <a:pt x="7055555" y="185748"/>
                  </a:lnTo>
                  <a:lnTo>
                    <a:pt x="0" y="185748"/>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609600" y="6043302"/>
            <a:ext cx="8011666" cy="646331"/>
          </a:xfrm>
          <a:prstGeom prst="rect">
            <a:avLst/>
          </a:prstGeom>
          <a:noFill/>
        </p:spPr>
        <p:txBody>
          <a:bodyPr wrap="none" rtlCol="0">
            <a:spAutoFit/>
          </a:bodyPr>
          <a:lstStyle/>
          <a:p>
            <a:r>
              <a:rPr lang="en-US" dirty="0" smtClean="0"/>
              <a:t>Did you know that the mushroom data set has 3 classes, not 2?</a:t>
            </a:r>
          </a:p>
          <a:p>
            <a:r>
              <a:rPr lang="en-US" dirty="0" smtClean="0"/>
              <a:t>Have you ever used this knowledge to interpret your results on this data set?</a:t>
            </a:r>
            <a:endParaRPr lang="en-US" dirty="0"/>
          </a:p>
        </p:txBody>
      </p:sp>
    </p:spTree>
    <p:extLst>
      <p:ext uri="{BB962C8B-B14F-4D97-AF65-F5344CB8AC3E}">
        <p14:creationId xmlns:p14="http://schemas.microsoft.com/office/powerpoint/2010/main" val="2584446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91" y="274638"/>
            <a:ext cx="8423433" cy="677780"/>
          </a:xfrm>
        </p:spPr>
        <p:txBody>
          <a:bodyPr/>
          <a:lstStyle/>
          <a:p>
            <a:r>
              <a:rPr lang="en-US" dirty="0" smtClean="0"/>
              <a:t>Data Sets can be useful benchmarks</a:t>
            </a:r>
            <a:endParaRPr lang="en-US" dirty="0"/>
          </a:p>
        </p:txBody>
      </p:sp>
      <p:sp>
        <p:nvSpPr>
          <p:cNvPr id="3" name="Content Placeholder 2"/>
          <p:cNvSpPr>
            <a:spLocks noGrp="1"/>
          </p:cNvSpPr>
          <p:nvPr>
            <p:ph sz="quarter" idx="13"/>
          </p:nvPr>
        </p:nvSpPr>
        <p:spPr/>
        <p:txBody>
          <a:bodyPr>
            <a:normAutofit/>
          </a:bodyPr>
          <a:lstStyle/>
          <a:p>
            <a:pPr>
              <a:buFont typeface="+mj-lt"/>
              <a:buAutoNum type="arabicPeriod"/>
            </a:pPr>
            <a:endParaRPr lang="en-US" sz="2000" dirty="0" smtClean="0"/>
          </a:p>
          <a:p>
            <a:pPr>
              <a:buFont typeface="+mj-lt"/>
              <a:buAutoNum type="arabicPeriod"/>
            </a:pPr>
            <a:r>
              <a:rPr lang="en-US" sz="2000" dirty="0" smtClean="0"/>
              <a:t>Enable direct empirical comparisons with other techniques</a:t>
            </a:r>
          </a:p>
          <a:p>
            <a:pPr lvl="1"/>
            <a:r>
              <a:rPr lang="en-US" sz="2000" dirty="0" smtClean="0"/>
              <a:t>And reproducing others’ results</a:t>
            </a:r>
          </a:p>
          <a:p>
            <a:pPr lvl="1"/>
            <a:endParaRPr lang="en-US" sz="2000" dirty="0" smtClean="0"/>
          </a:p>
          <a:p>
            <a:pPr>
              <a:buFont typeface="+mj-lt"/>
              <a:buAutoNum type="arabicPeriod"/>
            </a:pPr>
            <a:r>
              <a:rPr lang="en-US" sz="2000" dirty="0" smtClean="0"/>
              <a:t>Easier to interpret results since data set properties are well understood</a:t>
            </a:r>
          </a:p>
          <a:p>
            <a:endParaRPr lang="en-US" sz="2000" dirty="0" smtClean="0"/>
          </a:p>
          <a:p>
            <a:endParaRPr lang="en-US" sz="2000" dirty="0"/>
          </a:p>
          <a:p>
            <a:endParaRPr lang="en-US" sz="2000" dirty="0" smtClean="0"/>
          </a:p>
          <a:p>
            <a:endParaRPr lang="en-US" sz="2000" dirty="0"/>
          </a:p>
        </p:txBody>
      </p:sp>
      <p:sp>
        <p:nvSpPr>
          <p:cNvPr id="4" name="TextBox 3"/>
          <p:cNvSpPr txBox="1"/>
          <p:nvPr/>
        </p:nvSpPr>
        <p:spPr>
          <a:xfrm>
            <a:off x="2739819" y="2391751"/>
            <a:ext cx="3263934" cy="369332"/>
          </a:xfrm>
          <a:prstGeom prst="rect">
            <a:avLst/>
          </a:prstGeom>
          <a:noFill/>
          <a:ln w="28575" cmpd="sng">
            <a:solidFill>
              <a:srgbClr val="FF0000"/>
            </a:solidFill>
          </a:ln>
        </p:spPr>
        <p:txBody>
          <a:bodyPr wrap="none" rtlCol="0">
            <a:spAutoFit/>
          </a:bodyPr>
          <a:lstStyle/>
          <a:p>
            <a:r>
              <a:rPr lang="en-US" dirty="0" smtClean="0"/>
              <a:t>No standard for reproducibility</a:t>
            </a:r>
            <a:endParaRPr lang="en-US" dirty="0"/>
          </a:p>
        </p:txBody>
      </p:sp>
      <p:sp>
        <p:nvSpPr>
          <p:cNvPr id="5" name="TextBox 4"/>
          <p:cNvSpPr txBox="1"/>
          <p:nvPr/>
        </p:nvSpPr>
        <p:spPr>
          <a:xfrm>
            <a:off x="1987250" y="3587866"/>
            <a:ext cx="4787113" cy="369332"/>
          </a:xfrm>
          <a:prstGeom prst="rect">
            <a:avLst/>
          </a:prstGeom>
          <a:noFill/>
          <a:ln w="28575" cmpd="sng">
            <a:solidFill>
              <a:srgbClr val="FF0000"/>
            </a:solidFill>
          </a:ln>
        </p:spPr>
        <p:txBody>
          <a:bodyPr wrap="none" rtlCol="0">
            <a:spAutoFit/>
          </a:bodyPr>
          <a:lstStyle/>
          <a:p>
            <a:r>
              <a:rPr lang="en-US" dirty="0" smtClean="0"/>
              <a:t>We don’t actually understand these data sets</a:t>
            </a:r>
            <a:endParaRPr lang="en-US" dirty="0"/>
          </a:p>
        </p:txBody>
      </p:sp>
      <p:sp>
        <p:nvSpPr>
          <p:cNvPr id="6" name="TextBox 5"/>
          <p:cNvSpPr txBox="1"/>
          <p:nvPr/>
        </p:nvSpPr>
        <p:spPr>
          <a:xfrm>
            <a:off x="2104839" y="4100391"/>
            <a:ext cx="4508942" cy="369332"/>
          </a:xfrm>
          <a:prstGeom prst="rect">
            <a:avLst/>
          </a:prstGeom>
          <a:noFill/>
          <a:ln w="28575" cmpd="sng">
            <a:solidFill>
              <a:srgbClr val="FF0000"/>
            </a:solidFill>
          </a:ln>
        </p:spPr>
        <p:txBody>
          <a:bodyPr wrap="none" rtlCol="0">
            <a:spAutoFit/>
          </a:bodyPr>
          <a:lstStyle/>
          <a:p>
            <a:r>
              <a:rPr lang="en-US" dirty="0" smtClean="0"/>
              <a:t>The field doesn’t require any interpretation</a:t>
            </a:r>
            <a:endParaRPr lang="en-US" dirty="0"/>
          </a:p>
        </p:txBody>
      </p:sp>
      <p:sp>
        <p:nvSpPr>
          <p:cNvPr id="7" name="TextBox 6"/>
          <p:cNvSpPr txBox="1"/>
          <p:nvPr/>
        </p:nvSpPr>
        <p:spPr>
          <a:xfrm>
            <a:off x="2700820" y="1053373"/>
            <a:ext cx="3302933" cy="369332"/>
          </a:xfrm>
          <a:prstGeom prst="rect">
            <a:avLst/>
          </a:prstGeom>
          <a:noFill/>
          <a:ln w="28575" cmpd="sng">
            <a:solidFill>
              <a:srgbClr val="FF0000"/>
            </a:solidFill>
          </a:ln>
        </p:spPr>
        <p:txBody>
          <a:bodyPr wrap="none" rtlCol="0">
            <a:spAutoFit/>
          </a:bodyPr>
          <a:lstStyle/>
          <a:p>
            <a:r>
              <a:rPr lang="en-US" dirty="0" smtClean="0"/>
              <a:t>Too often, we fail at both goals</a:t>
            </a:r>
            <a:endParaRPr lang="en-US" dirty="0"/>
          </a:p>
        </p:txBody>
      </p:sp>
    </p:spTree>
    <p:extLst>
      <p:ext uri="{BB962C8B-B14F-4D97-AF65-F5344CB8AC3E}">
        <p14:creationId xmlns:p14="http://schemas.microsoft.com/office/powerpoint/2010/main" val="3441465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Results that Matter</a:t>
            </a:r>
            <a:endParaRPr lang="en-US" dirty="0"/>
          </a:p>
        </p:txBody>
      </p:sp>
      <p:sp>
        <p:nvSpPr>
          <p:cNvPr id="3" name="Content Placeholder 2"/>
          <p:cNvSpPr>
            <a:spLocks noGrp="1"/>
          </p:cNvSpPr>
          <p:nvPr>
            <p:ph sz="quarter" idx="13"/>
          </p:nvPr>
        </p:nvSpPr>
        <p:spPr>
          <a:xfrm>
            <a:off x="609600" y="1081760"/>
            <a:ext cx="7924800" cy="1967094"/>
          </a:xfrm>
        </p:spPr>
        <p:txBody>
          <a:bodyPr>
            <a:normAutofit/>
          </a:bodyPr>
          <a:lstStyle/>
          <a:p>
            <a:pPr marL="0" indent="0">
              <a:buNone/>
            </a:pPr>
            <a:r>
              <a:rPr lang="en-US" dirty="0" smtClean="0"/>
              <a:t>Show me:</a:t>
            </a:r>
          </a:p>
          <a:p>
            <a:r>
              <a:rPr lang="en-US" dirty="0" smtClean="0"/>
              <a:t>Data set properties that permit generalization of results</a:t>
            </a:r>
          </a:p>
          <a:p>
            <a:pPr lvl="1"/>
            <a:r>
              <a:rPr lang="en-US" dirty="0" smtClean="0"/>
              <a:t>Does your method work on binary data sets?  </a:t>
            </a:r>
            <a:br>
              <a:rPr lang="en-US" dirty="0" smtClean="0"/>
            </a:br>
            <a:r>
              <a:rPr lang="en-US" dirty="0" smtClean="0"/>
              <a:t>Real-valued features?  </a:t>
            </a:r>
            <a:br>
              <a:rPr lang="en-US" dirty="0" smtClean="0"/>
            </a:br>
            <a:r>
              <a:rPr lang="en-US" dirty="0" smtClean="0"/>
              <a:t>Specific covariance structures?</a:t>
            </a:r>
            <a:br>
              <a:rPr lang="en-US" dirty="0" smtClean="0"/>
            </a:br>
            <a:r>
              <a:rPr lang="en-US" dirty="0" smtClean="0"/>
              <a:t>Overlapping classes?</a:t>
            </a:r>
          </a:p>
        </p:txBody>
      </p:sp>
      <p:grpSp>
        <p:nvGrpSpPr>
          <p:cNvPr id="4" name="Group 3"/>
          <p:cNvGrpSpPr/>
          <p:nvPr/>
        </p:nvGrpSpPr>
        <p:grpSpPr>
          <a:xfrm>
            <a:off x="5309531" y="3929797"/>
            <a:ext cx="3130369" cy="1984340"/>
            <a:chOff x="5309531" y="3929797"/>
            <a:chExt cx="3130369" cy="1984340"/>
          </a:xfrm>
        </p:grpSpPr>
        <p:pic>
          <p:nvPicPr>
            <p:cNvPr id="5" name="Picture 4" descr="MD0006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4383" y="3929797"/>
              <a:ext cx="825517" cy="1984340"/>
            </a:xfrm>
            <a:prstGeom prst="rect">
              <a:avLst/>
            </a:prstGeom>
          </p:spPr>
        </p:pic>
        <p:sp>
          <p:nvSpPr>
            <p:cNvPr id="8" name="Rectangular Callout 7"/>
            <p:cNvSpPr/>
            <p:nvPr/>
          </p:nvSpPr>
          <p:spPr>
            <a:xfrm>
              <a:off x="5309531" y="3929797"/>
              <a:ext cx="2093081" cy="940661"/>
            </a:xfrm>
            <a:prstGeom prst="wedgeRectCallout">
              <a:avLst>
                <a:gd name="adj1" fmla="val 68756"/>
                <a:gd name="adj2" fmla="val -20804"/>
              </a:avLst>
            </a:prstGeom>
            <a:solidFill>
              <a:srgbClr val="3A4C5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4.6% improvement </a:t>
              </a:r>
              <a:br>
                <a:rPr lang="en-US" sz="1400" dirty="0" smtClean="0"/>
              </a:br>
              <a:r>
                <a:rPr lang="en-US" sz="1400" dirty="0" smtClean="0"/>
                <a:t>in detecting </a:t>
              </a:r>
              <a:br>
                <a:rPr lang="en-US" sz="1400" dirty="0" smtClean="0"/>
              </a:br>
              <a:r>
                <a:rPr lang="en-US" sz="1400" dirty="0" smtClean="0"/>
                <a:t>cardiac arrhythmia?  </a:t>
              </a:r>
              <a:br>
                <a:rPr lang="en-US" sz="1400" dirty="0" smtClean="0"/>
              </a:br>
              <a:r>
                <a:rPr lang="en-US" sz="1400" dirty="0" smtClean="0"/>
                <a:t>We could save lives!  </a:t>
              </a:r>
              <a:endParaRPr lang="en-US" sz="1400" dirty="0"/>
            </a:p>
          </p:txBody>
        </p:sp>
        <p:pic>
          <p:nvPicPr>
            <p:cNvPr id="9" name="Picture 8" descr="Large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531" y="5194300"/>
              <a:ext cx="2095500" cy="520700"/>
            </a:xfrm>
            <a:prstGeom prst="rect">
              <a:avLst/>
            </a:prstGeom>
          </p:spPr>
        </p:pic>
      </p:grpSp>
      <p:grpSp>
        <p:nvGrpSpPr>
          <p:cNvPr id="6" name="Group 5"/>
          <p:cNvGrpSpPr/>
          <p:nvPr/>
        </p:nvGrpSpPr>
        <p:grpSpPr>
          <a:xfrm>
            <a:off x="1013521" y="3936060"/>
            <a:ext cx="3689112" cy="1987293"/>
            <a:chOff x="1013521" y="3936060"/>
            <a:chExt cx="3689112" cy="1987293"/>
          </a:xfrm>
        </p:grpSpPr>
        <p:pic>
          <p:nvPicPr>
            <p:cNvPr id="7" name="Picture 6" descr="7332958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21" y="3939013"/>
              <a:ext cx="807661" cy="1984340"/>
            </a:xfrm>
            <a:prstGeom prst="rect">
              <a:avLst/>
            </a:prstGeom>
          </p:spPr>
        </p:pic>
        <p:sp>
          <p:nvSpPr>
            <p:cNvPr id="11" name="Rectangular Callout 10"/>
            <p:cNvSpPr/>
            <p:nvPr/>
          </p:nvSpPr>
          <p:spPr>
            <a:xfrm>
              <a:off x="2244002" y="3936060"/>
              <a:ext cx="2458631" cy="940661"/>
            </a:xfrm>
            <a:prstGeom prst="wedgeRectCallout">
              <a:avLst>
                <a:gd name="adj1" fmla="val -74071"/>
                <a:gd name="adj2" fmla="val -24736"/>
              </a:avLst>
            </a:prstGeom>
            <a:solidFill>
              <a:srgbClr val="3A4C5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96% accuracy in separating poisonous and edible mushrooms?  Not good enough for me to trust it!</a:t>
              </a:r>
              <a:endParaRPr lang="en-US" sz="1400" dirty="0"/>
            </a:p>
          </p:txBody>
        </p:sp>
        <p:pic>
          <p:nvPicPr>
            <p:cNvPr id="12" name="Picture 11" descr="uci-mushroom.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2706" y="5194300"/>
              <a:ext cx="454152" cy="457200"/>
            </a:xfrm>
            <a:prstGeom prst="rect">
              <a:avLst/>
            </a:prstGeom>
            <a:ln w="28575" cmpd="sng">
              <a:solidFill>
                <a:srgbClr val="008000"/>
              </a:solidFill>
            </a:ln>
          </p:spPr>
        </p:pic>
        <p:pic>
          <p:nvPicPr>
            <p:cNvPr id="13" name="Picture 12" descr="uci-mushroom.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2464" y="5194300"/>
              <a:ext cx="454152" cy="457200"/>
            </a:xfrm>
            <a:prstGeom prst="rect">
              <a:avLst/>
            </a:prstGeom>
            <a:ln w="28575" cmpd="sng">
              <a:solidFill>
                <a:srgbClr val="FF0000"/>
              </a:solidFill>
            </a:ln>
          </p:spPr>
        </p:pic>
        <p:pic>
          <p:nvPicPr>
            <p:cNvPr id="14" name="Picture 13" descr="uci-mushroom.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9483" y="5194300"/>
              <a:ext cx="454152" cy="457200"/>
            </a:xfrm>
            <a:prstGeom prst="rect">
              <a:avLst/>
            </a:prstGeom>
            <a:ln w="28575" cmpd="sng">
              <a:solidFill>
                <a:srgbClr val="008000"/>
              </a:solidFill>
            </a:ln>
          </p:spPr>
        </p:pic>
      </p:grpSp>
      <p:grpSp>
        <p:nvGrpSpPr>
          <p:cNvPr id="16" name="Group 15"/>
          <p:cNvGrpSpPr/>
          <p:nvPr/>
        </p:nvGrpSpPr>
        <p:grpSpPr>
          <a:xfrm>
            <a:off x="609600" y="3048853"/>
            <a:ext cx="7924800" cy="2504491"/>
            <a:chOff x="609600" y="3048853"/>
            <a:chExt cx="7924800" cy="2504491"/>
          </a:xfrm>
        </p:grpSpPr>
        <p:sp>
          <p:nvSpPr>
            <p:cNvPr id="10" name="TextBox 9"/>
            <p:cNvSpPr txBox="1"/>
            <p:nvPr/>
          </p:nvSpPr>
          <p:spPr>
            <a:xfrm>
              <a:off x="3925701" y="3048853"/>
              <a:ext cx="530915" cy="369332"/>
            </a:xfrm>
            <a:prstGeom prst="rect">
              <a:avLst/>
            </a:prstGeom>
            <a:noFill/>
          </p:spPr>
          <p:txBody>
            <a:bodyPr wrap="none" rtlCol="0">
              <a:spAutoFit/>
            </a:bodyPr>
            <a:lstStyle/>
            <a:p>
              <a:r>
                <a:rPr lang="en-US" dirty="0" smtClean="0"/>
                <a:t>OR</a:t>
              </a:r>
              <a:endParaRPr lang="en-US" dirty="0"/>
            </a:p>
          </p:txBody>
        </p:sp>
        <p:sp>
          <p:nvSpPr>
            <p:cNvPr id="15" name="Content Placeholder 2"/>
            <p:cNvSpPr txBox="1">
              <a:spLocks/>
            </p:cNvSpPr>
            <p:nvPr/>
          </p:nvSpPr>
          <p:spPr>
            <a:xfrm>
              <a:off x="609600" y="3418185"/>
              <a:ext cx="7924800" cy="2135159"/>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smtClean="0"/>
                <a:t>How your improvement matters to the originating field  </a:t>
              </a:r>
              <a:endParaRPr lang="en-US" dirty="0"/>
            </a:p>
          </p:txBody>
        </p:sp>
      </p:grpSp>
    </p:spTree>
    <p:extLst>
      <p:ext uri="{BB962C8B-B14F-4D97-AF65-F5344CB8AC3E}">
        <p14:creationId xmlns:p14="http://schemas.microsoft.com/office/powerpoint/2010/main" val="2762883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14414</TotalTime>
  <Words>916</Words>
  <Application>Microsoft Macintosh PowerPoint</Application>
  <PresentationFormat>On-screen Show (4:3)</PresentationFormat>
  <Paragraphs>144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Challenges for  machine learning impact  on the real world</vt:lpstr>
      <vt:lpstr>Machine Learning is good for:</vt:lpstr>
      <vt:lpstr>What is its impact?</vt:lpstr>
      <vt:lpstr>ML Research Trends that Limit Impact</vt:lpstr>
      <vt:lpstr>UCI data sets</vt:lpstr>
      <vt:lpstr>UCI Data Sets today</vt:lpstr>
      <vt:lpstr>data Sets disconnected from meaning</vt:lpstr>
      <vt:lpstr>Data Sets can be useful benchmarks</vt:lpstr>
      <vt:lpstr>Benchmark Results that Matter</vt:lpstr>
      <vt:lpstr>2. Metrics Disconnected from Impact</vt:lpstr>
      <vt:lpstr>3. Lack of Follow-Through</vt:lpstr>
      <vt:lpstr>Challenges for Increasing Impact</vt:lpstr>
      <vt:lpstr>mlimpact.com</vt:lpstr>
    </vt:vector>
  </TitlesOfParts>
  <Company>Jet Propulsion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that matters</dc:title>
  <dc:creator>Kiri Wagstaff</dc:creator>
  <cp:lastModifiedBy>Kiri Wagstaff</cp:lastModifiedBy>
  <cp:revision>86</cp:revision>
  <dcterms:created xsi:type="dcterms:W3CDTF">2012-06-12T03:58:48Z</dcterms:created>
  <dcterms:modified xsi:type="dcterms:W3CDTF">2012-07-29T23:56:14Z</dcterms:modified>
</cp:coreProperties>
</file>