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7" r:id="rId4"/>
    <p:sldId id="269" r:id="rId5"/>
    <p:sldId id="266" r:id="rId6"/>
    <p:sldId id="265" r:id="rId7"/>
    <p:sldId id="261" r:id="rId8"/>
    <p:sldId id="272" r:id="rId9"/>
    <p:sldId id="273" r:id="rId10"/>
    <p:sldId id="258" r:id="rId11"/>
    <p:sldId id="268" r:id="rId12"/>
    <p:sldId id="271" r:id="rId13"/>
    <p:sldId id="274" r:id="rId14"/>
    <p:sldId id="270" r:id="rId15"/>
    <p:sldId id="264" r:id="rId16"/>
    <p:sldId id="262" r:id="rId17"/>
    <p:sldId id="275" r:id="rId18"/>
    <p:sldId id="26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551"/>
  </p:normalViewPr>
  <p:slideViewPr>
    <p:cSldViewPr snapToGrid="0" snapToObjects="1">
      <p:cViewPr>
        <p:scale>
          <a:sx n="109" d="100"/>
          <a:sy n="109" d="100"/>
        </p:scale>
        <p:origin x="2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337BB-6493-624B-8565-8BE1DA66CBD1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D5B6F-4C6E-AD40-8542-CC373FF73F3E}">
      <dgm:prSet phldrT="[Text]" custT="1"/>
      <dgm:spPr/>
      <dgm:t>
        <a:bodyPr/>
        <a:lstStyle/>
        <a:p>
          <a:r>
            <a:rPr lang="en-US" sz="1800" dirty="0" smtClean="0"/>
            <a:t>Questions</a:t>
          </a:r>
          <a:endParaRPr lang="en-US" sz="1800" dirty="0"/>
        </a:p>
      </dgm:t>
    </dgm:pt>
    <dgm:pt modelId="{C1E72699-65B2-144D-A8CE-4F38D451D80E}" type="parTrans" cxnId="{630E663A-E711-C640-B541-CE87774A0775}">
      <dgm:prSet/>
      <dgm:spPr/>
      <dgm:t>
        <a:bodyPr/>
        <a:lstStyle/>
        <a:p>
          <a:endParaRPr lang="en-US"/>
        </a:p>
      </dgm:t>
    </dgm:pt>
    <dgm:pt modelId="{BE5399B2-3191-6644-ABCE-17B8BC190C11}" type="sibTrans" cxnId="{630E663A-E711-C640-B541-CE87774A0775}">
      <dgm:prSet/>
      <dgm:spPr/>
      <dgm:t>
        <a:bodyPr/>
        <a:lstStyle/>
        <a:p>
          <a:endParaRPr lang="en-US"/>
        </a:p>
      </dgm:t>
    </dgm:pt>
    <dgm:pt modelId="{8964A8E2-B0C8-CF45-87E0-147A495F9777}">
      <dgm:prSet phldrT="[Text]" custT="1"/>
      <dgm:spPr/>
      <dgm:t>
        <a:bodyPr/>
        <a:lstStyle/>
        <a:p>
          <a:r>
            <a:rPr lang="en-US" sz="1800" dirty="0" smtClean="0"/>
            <a:t>Publications</a:t>
          </a:r>
          <a:endParaRPr lang="en-US" sz="1800" dirty="0"/>
        </a:p>
      </dgm:t>
    </dgm:pt>
    <dgm:pt modelId="{E8647FC9-BA60-B24D-83D4-C9BEC0648648}" type="parTrans" cxnId="{71221904-12CE-1A48-AB55-35F89C7EED10}">
      <dgm:prSet/>
      <dgm:spPr/>
      <dgm:t>
        <a:bodyPr/>
        <a:lstStyle/>
        <a:p>
          <a:endParaRPr lang="en-US"/>
        </a:p>
      </dgm:t>
    </dgm:pt>
    <dgm:pt modelId="{3A4BD4D7-34A3-2145-BD48-47B45D3243B6}" type="sibTrans" cxnId="{71221904-12CE-1A48-AB55-35F89C7EED10}">
      <dgm:prSet/>
      <dgm:spPr/>
      <dgm:t>
        <a:bodyPr/>
        <a:lstStyle/>
        <a:p>
          <a:endParaRPr lang="en-US"/>
        </a:p>
      </dgm:t>
    </dgm:pt>
    <dgm:pt modelId="{547DC411-4E08-5545-8E70-49343296CCF2}">
      <dgm:prSet phldrT="[Text]" custT="1"/>
      <dgm:spPr/>
      <dgm:t>
        <a:bodyPr/>
        <a:lstStyle/>
        <a:p>
          <a:r>
            <a:rPr lang="en-US" sz="1800" dirty="0" smtClean="0"/>
            <a:t>Knowledge</a:t>
          </a:r>
          <a:endParaRPr lang="en-US" sz="1300" dirty="0"/>
        </a:p>
      </dgm:t>
    </dgm:pt>
    <dgm:pt modelId="{B912B86C-7715-5749-B2BD-600C6D031B89}" type="parTrans" cxnId="{B5C11540-F098-AD4C-8EB7-E302400492B2}">
      <dgm:prSet/>
      <dgm:spPr/>
      <dgm:t>
        <a:bodyPr/>
        <a:lstStyle/>
        <a:p>
          <a:endParaRPr lang="en-US"/>
        </a:p>
      </dgm:t>
    </dgm:pt>
    <dgm:pt modelId="{A2058BB7-FCE3-5F4F-812C-844577A6745E}" type="sibTrans" cxnId="{B5C11540-F098-AD4C-8EB7-E302400492B2}">
      <dgm:prSet/>
      <dgm:spPr/>
      <dgm:t>
        <a:bodyPr/>
        <a:lstStyle/>
        <a:p>
          <a:endParaRPr lang="en-US"/>
        </a:p>
      </dgm:t>
    </dgm:pt>
    <dgm:pt modelId="{5CDFC220-2224-6849-9771-42EA2C11ED0D}">
      <dgm:prSet phldrT="[Text]" custT="1"/>
      <dgm:spPr/>
      <dgm:t>
        <a:bodyPr/>
        <a:lstStyle/>
        <a:p>
          <a:r>
            <a:rPr lang="en-US" sz="1800" dirty="0" smtClean="0"/>
            <a:t>Commands</a:t>
          </a:r>
          <a:endParaRPr lang="en-US" sz="1800" dirty="0"/>
        </a:p>
      </dgm:t>
    </dgm:pt>
    <dgm:pt modelId="{5ABBF11E-F587-9343-B97D-7006118BF7CC}" type="parTrans" cxnId="{9325689C-EDB6-1D4D-AF56-B5551C391BE2}">
      <dgm:prSet/>
      <dgm:spPr/>
      <dgm:t>
        <a:bodyPr/>
        <a:lstStyle/>
        <a:p>
          <a:endParaRPr lang="en-US"/>
        </a:p>
      </dgm:t>
    </dgm:pt>
    <dgm:pt modelId="{B0924976-D503-B348-B049-1D60F83D1241}" type="sibTrans" cxnId="{9325689C-EDB6-1D4D-AF56-B5551C391BE2}">
      <dgm:prSet/>
      <dgm:spPr/>
      <dgm:t>
        <a:bodyPr/>
        <a:lstStyle/>
        <a:p>
          <a:endParaRPr lang="en-US"/>
        </a:p>
      </dgm:t>
    </dgm:pt>
    <dgm:pt modelId="{316D575A-A8D5-FB44-A9E9-A4882134048E}">
      <dgm:prSet phldrT="[Text]" custT="1"/>
      <dgm:spPr/>
      <dgm:t>
        <a:bodyPr/>
        <a:lstStyle/>
        <a:p>
          <a:r>
            <a:rPr lang="en-US" sz="1800" dirty="0" smtClean="0"/>
            <a:t>Observations</a:t>
          </a:r>
          <a:endParaRPr lang="en-US" sz="1800" dirty="0"/>
        </a:p>
      </dgm:t>
    </dgm:pt>
    <dgm:pt modelId="{B08690AD-1C9A-4543-A36C-22F3E713DCAF}" type="parTrans" cxnId="{42C937CD-81B2-EE48-96B4-378E31B9DFB0}">
      <dgm:prSet/>
      <dgm:spPr/>
      <dgm:t>
        <a:bodyPr/>
        <a:lstStyle/>
        <a:p>
          <a:endParaRPr lang="en-US"/>
        </a:p>
      </dgm:t>
    </dgm:pt>
    <dgm:pt modelId="{A49D37B1-B43E-5D48-845C-AAAB2F217816}" type="sibTrans" cxnId="{42C937CD-81B2-EE48-96B4-378E31B9DFB0}">
      <dgm:prSet/>
      <dgm:spPr/>
      <dgm:t>
        <a:bodyPr/>
        <a:lstStyle/>
        <a:p>
          <a:endParaRPr lang="en-US"/>
        </a:p>
      </dgm:t>
    </dgm:pt>
    <dgm:pt modelId="{011029F8-82F7-934B-8F48-FCC57355F9AB}" type="pres">
      <dgm:prSet presAssocID="{37C337BB-6493-624B-8565-8BE1DA66CB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5CD18-5D4F-864D-9DF9-001899DEABFD}" type="pres">
      <dgm:prSet presAssocID="{672D5B6F-4C6E-AD40-8542-CC373FF73F3E}" presName="dummy" presStyleCnt="0"/>
      <dgm:spPr/>
    </dgm:pt>
    <dgm:pt modelId="{97DA8D0B-B4C9-7A46-81C1-55A6B9A23ED9}" type="pres">
      <dgm:prSet presAssocID="{672D5B6F-4C6E-AD40-8542-CC373FF73F3E}" presName="node" presStyleLbl="revTx" presStyleIdx="0" presStyleCnt="5" custScaleX="138806" custScaleY="50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0E3B6-3F97-1A4A-A697-51852700ECE5}" type="pres">
      <dgm:prSet presAssocID="{BE5399B2-3191-6644-ABCE-17B8BC190C11}" presName="sibTrans" presStyleLbl="node1" presStyleIdx="0" presStyleCnt="5"/>
      <dgm:spPr/>
      <dgm:t>
        <a:bodyPr/>
        <a:lstStyle/>
        <a:p>
          <a:endParaRPr lang="en-US"/>
        </a:p>
      </dgm:t>
    </dgm:pt>
    <dgm:pt modelId="{0FB08CD8-309D-F649-AFF0-4DD85EC7509E}" type="pres">
      <dgm:prSet presAssocID="{5CDFC220-2224-6849-9771-42EA2C11ED0D}" presName="dummy" presStyleCnt="0"/>
      <dgm:spPr/>
    </dgm:pt>
    <dgm:pt modelId="{7025F55E-D9BC-D04F-9FE7-ACA48B201998}" type="pres">
      <dgm:prSet presAssocID="{5CDFC220-2224-6849-9771-42EA2C11ED0D}" presName="node" presStyleLbl="revTx" presStyleIdx="1" presStyleCnt="5" custScaleX="201164" custScaleY="37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402ED-607B-E946-947D-F459189F7FED}" type="pres">
      <dgm:prSet presAssocID="{B0924976-D503-B348-B049-1D60F83D1241}" presName="sibTrans" presStyleLbl="node1" presStyleIdx="1" presStyleCnt="5"/>
      <dgm:spPr/>
      <dgm:t>
        <a:bodyPr/>
        <a:lstStyle/>
        <a:p>
          <a:endParaRPr lang="en-US"/>
        </a:p>
      </dgm:t>
    </dgm:pt>
    <dgm:pt modelId="{94A438C5-647D-5344-8C8B-7FD736199F3F}" type="pres">
      <dgm:prSet presAssocID="{316D575A-A8D5-FB44-A9E9-A4882134048E}" presName="dummy" presStyleCnt="0"/>
      <dgm:spPr/>
    </dgm:pt>
    <dgm:pt modelId="{1909E940-E643-F84F-B072-A27648FD83F7}" type="pres">
      <dgm:prSet presAssocID="{316D575A-A8D5-FB44-A9E9-A4882134048E}" presName="node" presStyleLbl="revTx" presStyleIdx="2" presStyleCnt="5" custScaleX="200367" custScaleY="42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18945-27C5-F14D-A2AF-2F60020EE089}" type="pres">
      <dgm:prSet presAssocID="{A49D37B1-B43E-5D48-845C-AAAB2F217816}" presName="sibTrans" presStyleLbl="node1" presStyleIdx="2" presStyleCnt="5"/>
      <dgm:spPr/>
      <dgm:t>
        <a:bodyPr/>
        <a:lstStyle/>
        <a:p>
          <a:endParaRPr lang="en-US"/>
        </a:p>
      </dgm:t>
    </dgm:pt>
    <dgm:pt modelId="{C6C2D72E-8E5F-1849-965B-C68476EABFF4}" type="pres">
      <dgm:prSet presAssocID="{8964A8E2-B0C8-CF45-87E0-147A495F9777}" presName="dummy" presStyleCnt="0"/>
      <dgm:spPr/>
    </dgm:pt>
    <dgm:pt modelId="{26F5E277-2DDF-2C44-9728-AD2AD7F39BF1}" type="pres">
      <dgm:prSet presAssocID="{8964A8E2-B0C8-CF45-87E0-147A495F9777}" presName="node" presStyleLbl="revTx" presStyleIdx="3" presStyleCnt="5" custScaleX="177724" custScaleY="41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2614F-BF46-9547-9DA5-CB04B0BFEB9F}" type="pres">
      <dgm:prSet presAssocID="{3A4BD4D7-34A3-2145-BD48-47B45D3243B6}" presName="sibTrans" presStyleLbl="node1" presStyleIdx="3" presStyleCnt="5"/>
      <dgm:spPr/>
      <dgm:t>
        <a:bodyPr/>
        <a:lstStyle/>
        <a:p>
          <a:endParaRPr lang="en-US"/>
        </a:p>
      </dgm:t>
    </dgm:pt>
    <dgm:pt modelId="{AE264D80-62FD-2D45-9A77-17EAB11A629D}" type="pres">
      <dgm:prSet presAssocID="{547DC411-4E08-5545-8E70-49343296CCF2}" presName="dummy" presStyleCnt="0"/>
      <dgm:spPr/>
    </dgm:pt>
    <dgm:pt modelId="{92651BF7-B6EC-1841-95A7-FB3E91D2BC9C}" type="pres">
      <dgm:prSet presAssocID="{547DC411-4E08-5545-8E70-49343296CCF2}" presName="node" presStyleLbl="revTx" presStyleIdx="4" presStyleCnt="5" custScaleX="162247" custScaleY="41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1E86B-DFF2-6D48-A2E2-71623946FD52}" type="pres">
      <dgm:prSet presAssocID="{A2058BB7-FCE3-5F4F-812C-844577A6745E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1221904-12CE-1A48-AB55-35F89C7EED10}" srcId="{37C337BB-6493-624B-8565-8BE1DA66CBD1}" destId="{8964A8E2-B0C8-CF45-87E0-147A495F9777}" srcOrd="3" destOrd="0" parTransId="{E8647FC9-BA60-B24D-83D4-C9BEC0648648}" sibTransId="{3A4BD4D7-34A3-2145-BD48-47B45D3243B6}"/>
    <dgm:cxn modelId="{CFC1FAE2-30EB-2348-8125-E436C79E0422}" type="presOf" srcId="{B0924976-D503-B348-B049-1D60F83D1241}" destId="{54F402ED-607B-E946-947D-F459189F7FED}" srcOrd="0" destOrd="0" presId="urn:microsoft.com/office/officeart/2005/8/layout/cycle1"/>
    <dgm:cxn modelId="{424AE359-A4F0-F847-927C-F1CF14F43B32}" type="presOf" srcId="{A49D37B1-B43E-5D48-845C-AAAB2F217816}" destId="{72418945-27C5-F14D-A2AF-2F60020EE089}" srcOrd="0" destOrd="0" presId="urn:microsoft.com/office/officeart/2005/8/layout/cycle1"/>
    <dgm:cxn modelId="{08CA42D6-DE3F-084C-AAED-C2D5587B600F}" type="presOf" srcId="{37C337BB-6493-624B-8565-8BE1DA66CBD1}" destId="{011029F8-82F7-934B-8F48-FCC57355F9AB}" srcOrd="0" destOrd="0" presId="urn:microsoft.com/office/officeart/2005/8/layout/cycle1"/>
    <dgm:cxn modelId="{D6C2F30D-FF41-C44B-8C08-724C4C2C156B}" type="presOf" srcId="{547DC411-4E08-5545-8E70-49343296CCF2}" destId="{92651BF7-B6EC-1841-95A7-FB3E91D2BC9C}" srcOrd="0" destOrd="0" presId="urn:microsoft.com/office/officeart/2005/8/layout/cycle1"/>
    <dgm:cxn modelId="{2BB89EED-E336-5742-9B63-A5498AED1456}" type="presOf" srcId="{5CDFC220-2224-6849-9771-42EA2C11ED0D}" destId="{7025F55E-D9BC-D04F-9FE7-ACA48B201998}" srcOrd="0" destOrd="0" presId="urn:microsoft.com/office/officeart/2005/8/layout/cycle1"/>
    <dgm:cxn modelId="{915A7AC8-DDB1-ED40-849C-172C4D4C3399}" type="presOf" srcId="{8964A8E2-B0C8-CF45-87E0-147A495F9777}" destId="{26F5E277-2DDF-2C44-9728-AD2AD7F39BF1}" srcOrd="0" destOrd="0" presId="urn:microsoft.com/office/officeart/2005/8/layout/cycle1"/>
    <dgm:cxn modelId="{630E663A-E711-C640-B541-CE87774A0775}" srcId="{37C337BB-6493-624B-8565-8BE1DA66CBD1}" destId="{672D5B6F-4C6E-AD40-8542-CC373FF73F3E}" srcOrd="0" destOrd="0" parTransId="{C1E72699-65B2-144D-A8CE-4F38D451D80E}" sibTransId="{BE5399B2-3191-6644-ABCE-17B8BC190C11}"/>
    <dgm:cxn modelId="{DB96173B-C8CD-064F-BB1F-F21ED3437FC9}" type="presOf" srcId="{3A4BD4D7-34A3-2145-BD48-47B45D3243B6}" destId="{9FE2614F-BF46-9547-9DA5-CB04B0BFEB9F}" srcOrd="0" destOrd="0" presId="urn:microsoft.com/office/officeart/2005/8/layout/cycle1"/>
    <dgm:cxn modelId="{3DBA1FB1-E620-CF48-A4D7-EA27671494AE}" type="presOf" srcId="{A2058BB7-FCE3-5F4F-812C-844577A6745E}" destId="{3731E86B-DFF2-6D48-A2E2-71623946FD52}" srcOrd="0" destOrd="0" presId="urn:microsoft.com/office/officeart/2005/8/layout/cycle1"/>
    <dgm:cxn modelId="{42C937CD-81B2-EE48-96B4-378E31B9DFB0}" srcId="{37C337BB-6493-624B-8565-8BE1DA66CBD1}" destId="{316D575A-A8D5-FB44-A9E9-A4882134048E}" srcOrd="2" destOrd="0" parTransId="{B08690AD-1C9A-4543-A36C-22F3E713DCAF}" sibTransId="{A49D37B1-B43E-5D48-845C-AAAB2F217816}"/>
    <dgm:cxn modelId="{C449D35D-0183-9445-AF1D-65676E61ED0A}" type="presOf" srcId="{672D5B6F-4C6E-AD40-8542-CC373FF73F3E}" destId="{97DA8D0B-B4C9-7A46-81C1-55A6B9A23ED9}" srcOrd="0" destOrd="0" presId="urn:microsoft.com/office/officeart/2005/8/layout/cycle1"/>
    <dgm:cxn modelId="{835B1671-56C3-B047-A2A2-74588871EC5E}" type="presOf" srcId="{316D575A-A8D5-FB44-A9E9-A4882134048E}" destId="{1909E940-E643-F84F-B072-A27648FD83F7}" srcOrd="0" destOrd="0" presId="urn:microsoft.com/office/officeart/2005/8/layout/cycle1"/>
    <dgm:cxn modelId="{B5C11540-F098-AD4C-8EB7-E302400492B2}" srcId="{37C337BB-6493-624B-8565-8BE1DA66CBD1}" destId="{547DC411-4E08-5545-8E70-49343296CCF2}" srcOrd="4" destOrd="0" parTransId="{B912B86C-7715-5749-B2BD-600C6D031B89}" sibTransId="{A2058BB7-FCE3-5F4F-812C-844577A6745E}"/>
    <dgm:cxn modelId="{9325689C-EDB6-1D4D-AF56-B5551C391BE2}" srcId="{37C337BB-6493-624B-8565-8BE1DA66CBD1}" destId="{5CDFC220-2224-6849-9771-42EA2C11ED0D}" srcOrd="1" destOrd="0" parTransId="{5ABBF11E-F587-9343-B97D-7006118BF7CC}" sibTransId="{B0924976-D503-B348-B049-1D60F83D1241}"/>
    <dgm:cxn modelId="{1990A9D8-AA2F-B64C-A2DA-A13D69B915C5}" type="presOf" srcId="{BE5399B2-3191-6644-ABCE-17B8BC190C11}" destId="{4210E3B6-3F97-1A4A-A697-51852700ECE5}" srcOrd="0" destOrd="0" presId="urn:microsoft.com/office/officeart/2005/8/layout/cycle1"/>
    <dgm:cxn modelId="{348084D3-924A-2244-BD28-2C34376BBA4B}" type="presParOf" srcId="{011029F8-82F7-934B-8F48-FCC57355F9AB}" destId="{7CE5CD18-5D4F-864D-9DF9-001899DEABFD}" srcOrd="0" destOrd="0" presId="urn:microsoft.com/office/officeart/2005/8/layout/cycle1"/>
    <dgm:cxn modelId="{280BF7DD-3E62-CA48-AF9E-96139C686F93}" type="presParOf" srcId="{011029F8-82F7-934B-8F48-FCC57355F9AB}" destId="{97DA8D0B-B4C9-7A46-81C1-55A6B9A23ED9}" srcOrd="1" destOrd="0" presId="urn:microsoft.com/office/officeart/2005/8/layout/cycle1"/>
    <dgm:cxn modelId="{47843F4A-12A7-9A44-AD29-FE06064808C7}" type="presParOf" srcId="{011029F8-82F7-934B-8F48-FCC57355F9AB}" destId="{4210E3B6-3F97-1A4A-A697-51852700ECE5}" srcOrd="2" destOrd="0" presId="urn:microsoft.com/office/officeart/2005/8/layout/cycle1"/>
    <dgm:cxn modelId="{8874E255-9D2B-6743-8834-BBFA897AF3C5}" type="presParOf" srcId="{011029F8-82F7-934B-8F48-FCC57355F9AB}" destId="{0FB08CD8-309D-F649-AFF0-4DD85EC7509E}" srcOrd="3" destOrd="0" presId="urn:microsoft.com/office/officeart/2005/8/layout/cycle1"/>
    <dgm:cxn modelId="{5F5472BB-D6EE-BE41-868A-B39BFA8A80B6}" type="presParOf" srcId="{011029F8-82F7-934B-8F48-FCC57355F9AB}" destId="{7025F55E-D9BC-D04F-9FE7-ACA48B201998}" srcOrd="4" destOrd="0" presId="urn:microsoft.com/office/officeart/2005/8/layout/cycle1"/>
    <dgm:cxn modelId="{BB95BF25-FCC2-FF40-B1BC-F6D6EB1D195D}" type="presParOf" srcId="{011029F8-82F7-934B-8F48-FCC57355F9AB}" destId="{54F402ED-607B-E946-947D-F459189F7FED}" srcOrd="5" destOrd="0" presId="urn:microsoft.com/office/officeart/2005/8/layout/cycle1"/>
    <dgm:cxn modelId="{FA979F30-DFB6-1C42-94DC-04D096D5CC76}" type="presParOf" srcId="{011029F8-82F7-934B-8F48-FCC57355F9AB}" destId="{94A438C5-647D-5344-8C8B-7FD736199F3F}" srcOrd="6" destOrd="0" presId="urn:microsoft.com/office/officeart/2005/8/layout/cycle1"/>
    <dgm:cxn modelId="{F866DF56-D94E-D047-A4ED-7CB6C1795410}" type="presParOf" srcId="{011029F8-82F7-934B-8F48-FCC57355F9AB}" destId="{1909E940-E643-F84F-B072-A27648FD83F7}" srcOrd="7" destOrd="0" presId="urn:microsoft.com/office/officeart/2005/8/layout/cycle1"/>
    <dgm:cxn modelId="{219016CA-17A9-6E4B-8AC7-C1E0F0A5DA8C}" type="presParOf" srcId="{011029F8-82F7-934B-8F48-FCC57355F9AB}" destId="{72418945-27C5-F14D-A2AF-2F60020EE089}" srcOrd="8" destOrd="0" presId="urn:microsoft.com/office/officeart/2005/8/layout/cycle1"/>
    <dgm:cxn modelId="{20D95162-28BF-DC46-8FE3-1361E2C7459A}" type="presParOf" srcId="{011029F8-82F7-934B-8F48-FCC57355F9AB}" destId="{C6C2D72E-8E5F-1849-965B-C68476EABFF4}" srcOrd="9" destOrd="0" presId="urn:microsoft.com/office/officeart/2005/8/layout/cycle1"/>
    <dgm:cxn modelId="{3D4472F2-2C9F-B144-8BF9-205C05789A02}" type="presParOf" srcId="{011029F8-82F7-934B-8F48-FCC57355F9AB}" destId="{26F5E277-2DDF-2C44-9728-AD2AD7F39BF1}" srcOrd="10" destOrd="0" presId="urn:microsoft.com/office/officeart/2005/8/layout/cycle1"/>
    <dgm:cxn modelId="{496D2261-DDC7-5E49-976D-1F99A2BED1DA}" type="presParOf" srcId="{011029F8-82F7-934B-8F48-FCC57355F9AB}" destId="{9FE2614F-BF46-9547-9DA5-CB04B0BFEB9F}" srcOrd="11" destOrd="0" presId="urn:microsoft.com/office/officeart/2005/8/layout/cycle1"/>
    <dgm:cxn modelId="{EDD0BD38-FBB7-DB4B-A60E-E7119B346B88}" type="presParOf" srcId="{011029F8-82F7-934B-8F48-FCC57355F9AB}" destId="{AE264D80-62FD-2D45-9A77-17EAB11A629D}" srcOrd="12" destOrd="0" presId="urn:microsoft.com/office/officeart/2005/8/layout/cycle1"/>
    <dgm:cxn modelId="{9F3DECCD-9A12-0746-B203-11EF945D4101}" type="presParOf" srcId="{011029F8-82F7-934B-8F48-FCC57355F9AB}" destId="{92651BF7-B6EC-1841-95A7-FB3E91D2BC9C}" srcOrd="13" destOrd="0" presId="urn:microsoft.com/office/officeart/2005/8/layout/cycle1"/>
    <dgm:cxn modelId="{D3AAC691-5EF8-1F42-8A35-A134ABDC7B76}" type="presParOf" srcId="{011029F8-82F7-934B-8F48-FCC57355F9AB}" destId="{3731E86B-DFF2-6D48-A2E2-71623946FD5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A8D0B-B4C9-7A46-81C1-55A6B9A23ED9}">
      <dsp:nvSpPr>
        <dsp:cNvPr id="0" name=""/>
        <dsp:cNvSpPr/>
      </dsp:nvSpPr>
      <dsp:spPr>
        <a:xfrm>
          <a:off x="2086709" y="316117"/>
          <a:ext cx="1045763" cy="382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Questions</a:t>
          </a:r>
          <a:endParaRPr lang="en-US" sz="1800" kern="1200" dirty="0"/>
        </a:p>
      </dsp:txBody>
      <dsp:txXfrm>
        <a:off x="2086709" y="316117"/>
        <a:ext cx="1045763" cy="382305"/>
      </dsp:txXfrm>
    </dsp:sp>
    <dsp:sp modelId="{4210E3B6-3F97-1A4A-A697-51852700ECE5}">
      <dsp:nvSpPr>
        <dsp:cNvPr id="0" name=""/>
        <dsp:cNvSpPr/>
      </dsp:nvSpPr>
      <dsp:spPr>
        <a:xfrm>
          <a:off x="459529" y="108642"/>
          <a:ext cx="2826089" cy="2826089"/>
        </a:xfrm>
        <a:prstGeom prst="circularArrow">
          <a:avLst>
            <a:gd name="adj1" fmla="val 5198"/>
            <a:gd name="adj2" fmla="val 335789"/>
            <a:gd name="adj3" fmla="val 339283"/>
            <a:gd name="adj4" fmla="val 19137675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5F55E-D9BC-D04F-9FE7-ACA48B201998}">
      <dsp:nvSpPr>
        <dsp:cNvPr id="0" name=""/>
        <dsp:cNvSpPr/>
      </dsp:nvSpPr>
      <dsp:spPr>
        <a:xfrm>
          <a:off x="2307308" y="1766334"/>
          <a:ext cx="1515568" cy="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Commands</a:t>
          </a:r>
          <a:endParaRPr lang="en-US" sz="1800" kern="1200" dirty="0"/>
        </a:p>
      </dsp:txBody>
      <dsp:txXfrm>
        <a:off x="2307308" y="1766334"/>
        <a:ext cx="1515568" cy="285651"/>
      </dsp:txXfrm>
    </dsp:sp>
    <dsp:sp modelId="{54F402ED-607B-E946-947D-F459189F7FED}">
      <dsp:nvSpPr>
        <dsp:cNvPr id="0" name=""/>
        <dsp:cNvSpPr/>
      </dsp:nvSpPr>
      <dsp:spPr>
        <a:xfrm>
          <a:off x="387015" y="-17298"/>
          <a:ext cx="2826089" cy="2826089"/>
        </a:xfrm>
        <a:prstGeom prst="circularArrow">
          <a:avLst>
            <a:gd name="adj1" fmla="val 5198"/>
            <a:gd name="adj2" fmla="val 335789"/>
            <a:gd name="adj3" fmla="val 4250721"/>
            <a:gd name="adj4" fmla="val 1893491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09E940-E643-F84F-B072-A27648FD83F7}">
      <dsp:nvSpPr>
        <dsp:cNvPr id="0" name=""/>
        <dsp:cNvSpPr/>
      </dsp:nvSpPr>
      <dsp:spPr>
        <a:xfrm>
          <a:off x="1117791" y="2614691"/>
          <a:ext cx="1509563" cy="321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Observations</a:t>
          </a:r>
          <a:endParaRPr lang="en-US" sz="1800" kern="1200" dirty="0"/>
        </a:p>
      </dsp:txBody>
      <dsp:txXfrm>
        <a:off x="1117791" y="2614691"/>
        <a:ext cx="1509563" cy="321769"/>
      </dsp:txXfrm>
    </dsp:sp>
    <dsp:sp modelId="{72418945-27C5-F14D-A2AF-2F60020EE089}">
      <dsp:nvSpPr>
        <dsp:cNvPr id="0" name=""/>
        <dsp:cNvSpPr/>
      </dsp:nvSpPr>
      <dsp:spPr>
        <a:xfrm>
          <a:off x="542501" y="-14729"/>
          <a:ext cx="2826089" cy="2826089"/>
        </a:xfrm>
        <a:prstGeom prst="circularArrow">
          <a:avLst>
            <a:gd name="adj1" fmla="val 5198"/>
            <a:gd name="adj2" fmla="val 335789"/>
            <a:gd name="adj3" fmla="val 8541192"/>
            <a:gd name="adj4" fmla="val 6243019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5E277-2DDF-2C44-9728-AD2AD7F39BF1}">
      <dsp:nvSpPr>
        <dsp:cNvPr id="0" name=""/>
        <dsp:cNvSpPr/>
      </dsp:nvSpPr>
      <dsp:spPr>
        <a:xfrm>
          <a:off x="10568" y="1754612"/>
          <a:ext cx="1338971" cy="3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Publications</a:t>
          </a:r>
          <a:endParaRPr lang="en-US" sz="1800" kern="1200" dirty="0"/>
        </a:p>
      </dsp:txBody>
      <dsp:txXfrm>
        <a:off x="10568" y="1754612"/>
        <a:ext cx="1338971" cy="309097"/>
      </dsp:txXfrm>
    </dsp:sp>
    <dsp:sp modelId="{9FE2614F-BF46-9547-9DA5-CB04B0BFEB9F}">
      <dsp:nvSpPr>
        <dsp:cNvPr id="0" name=""/>
        <dsp:cNvSpPr/>
      </dsp:nvSpPr>
      <dsp:spPr>
        <a:xfrm>
          <a:off x="459529" y="108642"/>
          <a:ext cx="2826089" cy="2826089"/>
        </a:xfrm>
        <a:prstGeom prst="circularArrow">
          <a:avLst>
            <a:gd name="adj1" fmla="val 5198"/>
            <a:gd name="adj2" fmla="val 335789"/>
            <a:gd name="adj3" fmla="val 13054869"/>
            <a:gd name="adj4" fmla="val 10157668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651BF7-B6EC-1841-95A7-FB3E91D2BC9C}">
      <dsp:nvSpPr>
        <dsp:cNvPr id="0" name=""/>
        <dsp:cNvSpPr/>
      </dsp:nvSpPr>
      <dsp:spPr>
        <a:xfrm>
          <a:off x="524372" y="350841"/>
          <a:ext cx="1222367" cy="312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Knowledge</a:t>
          </a:r>
          <a:endParaRPr lang="en-US" sz="1300" kern="1200" dirty="0"/>
        </a:p>
      </dsp:txBody>
      <dsp:txXfrm>
        <a:off x="524372" y="350841"/>
        <a:ext cx="1222367" cy="312856"/>
      </dsp:txXfrm>
    </dsp:sp>
    <dsp:sp modelId="{3731E86B-DFF2-6D48-A2E2-71623946FD52}">
      <dsp:nvSpPr>
        <dsp:cNvPr id="0" name=""/>
        <dsp:cNvSpPr/>
      </dsp:nvSpPr>
      <dsp:spPr>
        <a:xfrm>
          <a:off x="459529" y="108642"/>
          <a:ext cx="2826089" cy="2826089"/>
        </a:xfrm>
        <a:prstGeom prst="circularArrow">
          <a:avLst>
            <a:gd name="adj1" fmla="val 5198"/>
            <a:gd name="adj2" fmla="val 335789"/>
            <a:gd name="adj3" fmla="val 16821676"/>
            <a:gd name="adj4" fmla="val 14941834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889D-788E-DF42-9905-67270056C5AE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6CEAE-F4FC-C745-9EB2-6B7ACD415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for an MTE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6CEAE-F4FC-C745-9EB2-6B7ACD415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composition and fact provenance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6CEAE-F4FC-C745-9EB2-6B7ACD4159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composition and fact provenance,</a:t>
            </a:r>
          </a:p>
          <a:p>
            <a:r>
              <a:rPr lang="en-US" dirty="0" smtClean="0"/>
              <a:t>primary vs. secondary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6CEAE-F4FC-C745-9EB2-6B7ACD415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7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6CEAE-F4FC-C745-9EB2-6B7ACD4159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FDBCC4-C895-1A40-BB93-520CB06D85FD}" type="datetime1">
              <a:rPr lang="en-US" smtClean="0"/>
              <a:t>2/15/16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DD35FF-2F0A-2744-B51A-5C0A28768CCA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BF7B5-8C09-664E-80F8-6917E67C61D6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24682E-64A4-1646-BE2D-E20735034B43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82A4C-570F-D044-9E6A-C1E03D42F957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02EF6-E93A-6E46-875D-D976A131812E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A0DAA-CA0B-E64B-97D2-DE17CF73FFF6}" type="datetime1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25A7F-C60B-9347-A6FA-D7591B6BF31A}" type="datetime1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B8F48-0C3F-9A41-ADB7-49666459C4E4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6D6DC3-734B-5A40-A7F3-4359ED039FB0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B17FD-1E09-294D-A697-93BC3FDD1F1E}" type="datetime1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68E151-A12D-304A-AE22-A37F6C064D69}" type="datetime1">
              <a:rPr lang="en-US" smtClean="0"/>
              <a:t>2/15/16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FCBFF5-BE4B-354D-B014-A35378870E2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8.tif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2505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Creating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Mars </a:t>
            </a:r>
            <a:r>
              <a:rPr lang="en-US" dirty="0"/>
              <a:t>Target Encyclopedia </a:t>
            </a:r>
            <a:r>
              <a:rPr lang="en-US" dirty="0" smtClean="0"/>
              <a:t>by </a:t>
            </a:r>
            <a:r>
              <a:rPr lang="en-US" dirty="0"/>
              <a:t>Extracting Information </a:t>
            </a: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Planetary Science Literature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601843"/>
            <a:ext cx="7406640" cy="27320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Kiri L. </a:t>
            </a:r>
            <a:r>
              <a:rPr lang="en-US" b="1" dirty="0" err="1" smtClean="0"/>
              <a:t>Wagstaff</a:t>
            </a:r>
            <a:r>
              <a:rPr lang="en-US" b="1" dirty="0" smtClean="0"/>
              <a:t> (Jet Propulsion Laboratory), </a:t>
            </a:r>
            <a:br>
              <a:rPr lang="en-US" b="1" dirty="0" smtClean="0"/>
            </a:br>
            <a:r>
              <a:rPr lang="en-US" dirty="0" smtClean="0"/>
              <a:t>Ellen </a:t>
            </a:r>
            <a:r>
              <a:rPr lang="en-US" dirty="0" err="1" smtClean="0"/>
              <a:t>Riloff</a:t>
            </a:r>
            <a:r>
              <a:rPr lang="en-US" dirty="0" smtClean="0"/>
              <a:t> (University of Utah), </a:t>
            </a:r>
            <a:br>
              <a:rPr lang="en-US" dirty="0" smtClean="0"/>
            </a:br>
            <a:r>
              <a:rPr lang="en-US" dirty="0" smtClean="0"/>
              <a:t>Nina L. Lanza (Los Alamos National Laboratory), </a:t>
            </a:r>
            <a:br>
              <a:rPr lang="en-US" dirty="0" smtClean="0"/>
            </a:br>
            <a:r>
              <a:rPr lang="en-US" dirty="0" smtClean="0"/>
              <a:t>Chris A. </a:t>
            </a:r>
            <a:r>
              <a:rPr lang="en-US" dirty="0" err="1" smtClean="0"/>
              <a:t>Mattmann</a:t>
            </a:r>
            <a:r>
              <a:rPr lang="en-US" dirty="0" smtClean="0"/>
              <a:t> (JPL), and Paul M. Ramirez (JPL)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AAAI Knowledge Extraction from Text Workshop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February 12,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LPSC 2015 abstracts (n=1987)</a:t>
            </a:r>
          </a:p>
          <a:p>
            <a:pPr lvl="1"/>
            <a:r>
              <a:rPr lang="en-US" dirty="0" smtClean="0"/>
              <a:t>Parsed PDFs using Apache </a:t>
            </a:r>
            <a:r>
              <a:rPr lang="en-US" dirty="0" err="1" smtClean="0"/>
              <a:t>Tika</a:t>
            </a:r>
            <a:endParaRPr lang="en-US" dirty="0" smtClean="0"/>
          </a:p>
          <a:p>
            <a:pPr lvl="1"/>
            <a:r>
              <a:rPr lang="en-US" dirty="0" smtClean="0"/>
              <a:t># words parsed per document: 142 to 2433</a:t>
            </a:r>
          </a:p>
          <a:p>
            <a:pPr marL="3717925" indent="-274638"/>
            <a:r>
              <a:rPr lang="en-US" dirty="0" smtClean="0"/>
              <a:t>Target list from MSL </a:t>
            </a:r>
            <a:r>
              <a:rPr lang="en-US" dirty="0" err="1" smtClean="0"/>
              <a:t>ChemCam</a:t>
            </a:r>
            <a:r>
              <a:rPr lang="en-US" dirty="0" smtClean="0"/>
              <a:t> (n=656)</a:t>
            </a:r>
          </a:p>
          <a:p>
            <a:pPr marL="3992245" lvl="1" indent="-274638"/>
            <a:r>
              <a:rPr lang="en-US" dirty="0" smtClean="0"/>
              <a:t>Crest</a:t>
            </a:r>
          </a:p>
          <a:p>
            <a:pPr marL="3992245" lvl="1" indent="-274638"/>
            <a:r>
              <a:rPr lang="en-US" dirty="0" smtClean="0"/>
              <a:t>Epworth</a:t>
            </a:r>
          </a:p>
          <a:p>
            <a:pPr marL="3992245" lvl="1" indent="-274638"/>
            <a:r>
              <a:rPr lang="en-US" dirty="0" err="1" smtClean="0"/>
              <a:t>Goulburn</a:t>
            </a:r>
            <a:endParaRPr lang="en-US" dirty="0" smtClean="0"/>
          </a:p>
          <a:p>
            <a:pPr marL="3992245" lvl="1" indent="-274638"/>
            <a:r>
              <a:rPr lang="en-US" dirty="0" smtClean="0"/>
              <a:t>Link</a:t>
            </a:r>
          </a:p>
          <a:p>
            <a:pPr marL="3992245" lvl="1" indent="-274638"/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D56-F3DB-F74D-9B33-FB433274ADE5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1802"/>
            <a:ext cx="4850780" cy="3611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1578" y="6591589"/>
            <a:ext cx="4202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Commissariat a </a:t>
            </a:r>
            <a:r>
              <a:rPr lang="en-US" sz="1400" dirty="0" err="1"/>
              <a:t>l'Energie</a:t>
            </a:r>
            <a:r>
              <a:rPr lang="en-US" sz="1400" dirty="0"/>
              <a:t> </a:t>
            </a:r>
            <a:r>
              <a:rPr lang="en-US" sz="1400" dirty="0" err="1"/>
              <a:t>Atomique</a:t>
            </a:r>
            <a:r>
              <a:rPr lang="en-US" sz="1400" dirty="0"/>
              <a:t> (CEA)</a:t>
            </a:r>
          </a:p>
        </p:txBody>
      </p:sp>
    </p:spTree>
    <p:extLst>
      <p:ext uri="{BB962C8B-B14F-4D97-AF65-F5344CB8AC3E}">
        <p14:creationId xmlns:p14="http://schemas.microsoft.com/office/powerpoint/2010/main" val="1335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composition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390" y="1447799"/>
            <a:ext cx="7651298" cy="54102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brat: interactive annotation and visualization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Python script to import to PostgreSQL DB (MTDB)</a:t>
            </a:r>
            <a:endParaRPr lang="en-US" dirty="0"/>
          </a:p>
        </p:txBody>
      </p:sp>
      <p:pic>
        <p:nvPicPr>
          <p:cNvPr id="4" name="Picture 3" descr="Screen Shot 2016-01-13 at 10.1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34" y="2174470"/>
            <a:ext cx="8339331" cy="3404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0293-DF05-8C42-9F14-3A51713E2220}" type="datetime1">
              <a:rPr lang="en-US" smtClean="0"/>
              <a:t>2/15/16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D2DF-CA25-AF42-9070-AA664BF751BB}" type="datetime1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134688" y="3312575"/>
            <a:ext cx="1505414" cy="205182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Mars Target Database (MTDB)</a:t>
            </a:r>
            <a:endParaRPr lang="en-US" dirty="0"/>
          </a:p>
        </p:txBody>
      </p:sp>
      <p:sp>
        <p:nvSpPr>
          <p:cNvPr id="11" name="Folded Corner 10"/>
          <p:cNvSpPr/>
          <p:nvPr/>
        </p:nvSpPr>
        <p:spPr>
          <a:xfrm>
            <a:off x="1279490" y="1957039"/>
            <a:ext cx="1162626" cy="814039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1438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1527" y="144072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LPSC 2015</a:t>
            </a:r>
            <a:endParaRPr lang="en-US" dirty="0"/>
          </a:p>
        </p:txBody>
      </p:sp>
      <p:sp>
        <p:nvSpPr>
          <p:cNvPr id="13" name="Folded Corner 12"/>
          <p:cNvSpPr/>
          <p:nvPr/>
        </p:nvSpPr>
        <p:spPr>
          <a:xfrm>
            <a:off x="1279490" y="2941465"/>
            <a:ext cx="1162626" cy="814039"/>
          </a:xfrm>
          <a:prstGeom prst="foldedCorner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1989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1279489" y="3925891"/>
            <a:ext cx="1162626" cy="814039"/>
          </a:xfrm>
          <a:prstGeom prst="foldedCorner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2038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1279489" y="4910317"/>
            <a:ext cx="1162626" cy="814039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2620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1279489" y="5894743"/>
            <a:ext cx="1162626" cy="814039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2893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1" idx="3"/>
            <a:endCxn id="10" idx="2"/>
          </p:cNvCxnSpPr>
          <p:nvPr/>
        </p:nvCxnSpPr>
        <p:spPr>
          <a:xfrm>
            <a:off x="2442116" y="2364059"/>
            <a:ext cx="692572" cy="197442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3" idx="3"/>
            <a:endCxn id="10" idx="2"/>
          </p:cNvCxnSpPr>
          <p:nvPr/>
        </p:nvCxnSpPr>
        <p:spPr>
          <a:xfrm>
            <a:off x="2442116" y="3348485"/>
            <a:ext cx="692572" cy="9900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4" idx="3"/>
            <a:endCxn id="10" idx="2"/>
          </p:cNvCxnSpPr>
          <p:nvPr/>
        </p:nvCxnSpPr>
        <p:spPr>
          <a:xfrm>
            <a:off x="2442115" y="4332911"/>
            <a:ext cx="692573" cy="557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5" idx="3"/>
            <a:endCxn id="10" idx="2"/>
          </p:cNvCxnSpPr>
          <p:nvPr/>
        </p:nvCxnSpPr>
        <p:spPr>
          <a:xfrm flipV="1">
            <a:off x="2442115" y="4338487"/>
            <a:ext cx="692573" cy="97885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6" idx="3"/>
            <a:endCxn id="10" idx="2"/>
          </p:cNvCxnSpPr>
          <p:nvPr/>
        </p:nvCxnSpPr>
        <p:spPr>
          <a:xfrm flipV="1">
            <a:off x="2442115" y="4338487"/>
            <a:ext cx="692573" cy="196327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887395" y="1905517"/>
            <a:ext cx="5046293" cy="2677656"/>
            <a:chOff x="3887395" y="1905517"/>
            <a:chExt cx="5046293" cy="2677656"/>
          </a:xfrm>
        </p:grpSpPr>
        <p:grpSp>
          <p:nvGrpSpPr>
            <p:cNvPr id="38" name="Group 37"/>
            <p:cNvGrpSpPr/>
            <p:nvPr/>
          </p:nvGrpSpPr>
          <p:grpSpPr>
            <a:xfrm>
              <a:off x="4973444" y="1905517"/>
              <a:ext cx="3960244" cy="2677656"/>
              <a:chOff x="4973444" y="1905517"/>
              <a:chExt cx="3960244" cy="267765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156650" y="1905517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3"/>
                    </a:solidFill>
                  </a:rPr>
                  <a:t>Dillinger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73444" y="2274849"/>
                <a:ext cx="396024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Dillinger contains low Na/K ratio (doc 1438)</a:t>
                </a:r>
              </a:p>
              <a:p>
                <a:r>
                  <a:rPr lang="en-US" sz="1600" dirty="0"/>
                  <a:t>Dillinger contains </a:t>
                </a:r>
                <a:r>
                  <a:rPr lang="en-US" sz="1600" dirty="0" err="1"/>
                  <a:t>illite</a:t>
                </a:r>
                <a:r>
                  <a:rPr lang="en-US" sz="1600" dirty="0"/>
                  <a:t> clays (doc 1438)</a:t>
                </a:r>
              </a:p>
              <a:p>
                <a:r>
                  <a:rPr lang="en-US" sz="1600" dirty="0"/>
                  <a:t>Dillinger contains K-feldspar (doc 1438)</a:t>
                </a:r>
              </a:p>
              <a:p>
                <a:r>
                  <a:rPr lang="en-US" sz="1600" dirty="0"/>
                  <a:t>Dillinger contains high K (doc 1438)</a:t>
                </a:r>
              </a:p>
              <a:p>
                <a:r>
                  <a:rPr lang="en-US" sz="1600" dirty="0"/>
                  <a:t>Dillinger contains fluorine (doc 1989)</a:t>
                </a:r>
              </a:p>
              <a:p>
                <a:r>
                  <a:rPr lang="en-US" sz="1600" dirty="0"/>
                  <a:t>Dillinger contains pyroxene (doc 2038)</a:t>
                </a:r>
              </a:p>
              <a:p>
                <a:r>
                  <a:rPr lang="en-US" sz="1600" dirty="0"/>
                  <a:t>Dillinger contains K-feldspar (doc 2038)</a:t>
                </a:r>
              </a:p>
              <a:p>
                <a:r>
                  <a:rPr lang="en-US" sz="1600" dirty="0"/>
                  <a:t>Dillinger contains magnetite (doc 2038)</a:t>
                </a:r>
              </a:p>
              <a:p>
                <a:r>
                  <a:rPr lang="en-US" sz="1600" dirty="0"/>
                  <a:t>Dillinger contains </a:t>
                </a:r>
                <a:r>
                  <a:rPr lang="en-US" sz="1600" dirty="0" err="1"/>
                  <a:t>phyllosilicate</a:t>
                </a:r>
                <a:r>
                  <a:rPr lang="en-US" sz="1600" dirty="0"/>
                  <a:t> (doc 2038)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062654" y="2274849"/>
                <a:ext cx="3550994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urved Connector 36"/>
            <p:cNvCxnSpPr>
              <a:stCxn id="10" idx="1"/>
              <a:endCxn id="17" idx="0"/>
            </p:cNvCxnSpPr>
            <p:nvPr/>
          </p:nvCxnSpPr>
          <p:spPr>
            <a:xfrm rot="5400000" flipH="1" flipV="1">
              <a:off x="4563032" y="1229880"/>
              <a:ext cx="1407058" cy="2758332"/>
            </a:xfrm>
            <a:prstGeom prst="curvedConnector3">
              <a:avLst>
                <a:gd name="adj1" fmla="val 116247"/>
              </a:avLst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61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D2DF-CA25-AF42-9070-AA664BF751BB}" type="datetime1">
              <a:rPr lang="en-US" smtClean="0"/>
              <a:pPr/>
              <a:t>2/15/16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134688" y="3312575"/>
            <a:ext cx="1505414" cy="205182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Mars Target Database (MTDB)</a:t>
            </a:r>
            <a:endParaRPr lang="en-US" dirty="0"/>
          </a:p>
        </p:txBody>
      </p:sp>
      <p:sp>
        <p:nvSpPr>
          <p:cNvPr id="11" name="Folded Corner 10"/>
          <p:cNvSpPr/>
          <p:nvPr/>
        </p:nvSpPr>
        <p:spPr>
          <a:xfrm>
            <a:off x="1279490" y="1957039"/>
            <a:ext cx="1162626" cy="814039"/>
          </a:xfrm>
          <a:prstGeom prst="foldedCorner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1438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1527" y="144072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LPSC 2015</a:t>
            </a:r>
            <a:endParaRPr lang="en-US" dirty="0"/>
          </a:p>
        </p:txBody>
      </p:sp>
      <p:sp>
        <p:nvSpPr>
          <p:cNvPr id="13" name="Folded Corner 12"/>
          <p:cNvSpPr/>
          <p:nvPr/>
        </p:nvSpPr>
        <p:spPr>
          <a:xfrm>
            <a:off x="1279490" y="2941465"/>
            <a:ext cx="1162626" cy="814039"/>
          </a:xfrm>
          <a:prstGeom prst="foldedCorner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1989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1279489" y="3925891"/>
            <a:ext cx="1162626" cy="814039"/>
          </a:xfrm>
          <a:prstGeom prst="foldedCorner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2038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1279489" y="4910317"/>
            <a:ext cx="1162626" cy="814039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2620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1279489" y="5894743"/>
            <a:ext cx="1162626" cy="814039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2893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1" idx="3"/>
            <a:endCxn id="10" idx="2"/>
          </p:cNvCxnSpPr>
          <p:nvPr/>
        </p:nvCxnSpPr>
        <p:spPr>
          <a:xfrm>
            <a:off x="2442116" y="2364059"/>
            <a:ext cx="692572" cy="197442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3" idx="3"/>
            <a:endCxn id="10" idx="2"/>
          </p:cNvCxnSpPr>
          <p:nvPr/>
        </p:nvCxnSpPr>
        <p:spPr>
          <a:xfrm>
            <a:off x="2442116" y="3348485"/>
            <a:ext cx="692572" cy="9900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4" idx="3"/>
            <a:endCxn id="10" idx="2"/>
          </p:cNvCxnSpPr>
          <p:nvPr/>
        </p:nvCxnSpPr>
        <p:spPr>
          <a:xfrm>
            <a:off x="2442115" y="4332911"/>
            <a:ext cx="692573" cy="557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5" idx="3"/>
            <a:endCxn id="10" idx="2"/>
          </p:cNvCxnSpPr>
          <p:nvPr/>
        </p:nvCxnSpPr>
        <p:spPr>
          <a:xfrm flipV="1">
            <a:off x="2442115" y="4338487"/>
            <a:ext cx="692573" cy="97885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6" idx="3"/>
            <a:endCxn id="10" idx="2"/>
          </p:cNvCxnSpPr>
          <p:nvPr/>
        </p:nvCxnSpPr>
        <p:spPr>
          <a:xfrm flipV="1">
            <a:off x="2442115" y="4338487"/>
            <a:ext cx="692573" cy="196327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887395" y="1905517"/>
            <a:ext cx="5046293" cy="2677656"/>
            <a:chOff x="3887395" y="1905517"/>
            <a:chExt cx="5046293" cy="2677656"/>
          </a:xfrm>
        </p:grpSpPr>
        <p:grpSp>
          <p:nvGrpSpPr>
            <p:cNvPr id="38" name="Group 37"/>
            <p:cNvGrpSpPr/>
            <p:nvPr/>
          </p:nvGrpSpPr>
          <p:grpSpPr>
            <a:xfrm>
              <a:off x="4973444" y="1905517"/>
              <a:ext cx="3960244" cy="2677656"/>
              <a:chOff x="4973444" y="1905517"/>
              <a:chExt cx="3960244" cy="267765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156650" y="1905517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3"/>
                    </a:solidFill>
                  </a:rPr>
                  <a:t>Dillinger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73444" y="2274849"/>
                <a:ext cx="396024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Dillinger contains low Na/K ratio (doc 1438)</a:t>
                </a:r>
              </a:p>
              <a:p>
                <a:r>
                  <a:rPr lang="en-US" sz="1600" dirty="0"/>
                  <a:t>Dillinger contains </a:t>
                </a:r>
                <a:r>
                  <a:rPr lang="en-US" sz="1600" dirty="0" err="1"/>
                  <a:t>illite</a:t>
                </a:r>
                <a:r>
                  <a:rPr lang="en-US" sz="1600" dirty="0"/>
                  <a:t> clays (doc 1438)</a:t>
                </a:r>
              </a:p>
              <a:p>
                <a:r>
                  <a:rPr lang="en-US" sz="1600" dirty="0"/>
                  <a:t>Dillinger contains K-feldspar (doc 1438)</a:t>
                </a:r>
              </a:p>
              <a:p>
                <a:r>
                  <a:rPr lang="en-US" sz="1600" dirty="0"/>
                  <a:t>Dillinger contains high K (doc 1438)</a:t>
                </a:r>
              </a:p>
              <a:p>
                <a:r>
                  <a:rPr lang="en-US" sz="1600" dirty="0"/>
                  <a:t>Dillinger contains fluorine (doc 1989)</a:t>
                </a:r>
              </a:p>
              <a:p>
                <a:r>
                  <a:rPr lang="en-US" sz="1600" dirty="0"/>
                  <a:t>Dillinger contains pyroxene (doc 2038)</a:t>
                </a:r>
              </a:p>
              <a:p>
                <a:r>
                  <a:rPr lang="en-US" sz="1600" dirty="0"/>
                  <a:t>Dillinger contains K-feldspar (doc 2038)</a:t>
                </a:r>
              </a:p>
              <a:p>
                <a:r>
                  <a:rPr lang="en-US" sz="1600" dirty="0"/>
                  <a:t>Dillinger contains magnetite (doc 2038)</a:t>
                </a:r>
              </a:p>
              <a:p>
                <a:r>
                  <a:rPr lang="en-US" sz="1600" dirty="0"/>
                  <a:t>Dillinger contains </a:t>
                </a:r>
                <a:r>
                  <a:rPr lang="en-US" sz="1600" dirty="0" err="1"/>
                  <a:t>phyllosilicate</a:t>
                </a:r>
                <a:r>
                  <a:rPr lang="en-US" sz="1600" dirty="0"/>
                  <a:t> (doc 2038)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062654" y="2274849"/>
                <a:ext cx="3550994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urved Connector 36"/>
            <p:cNvCxnSpPr>
              <a:stCxn id="10" idx="1"/>
              <a:endCxn id="17" idx="0"/>
            </p:cNvCxnSpPr>
            <p:nvPr/>
          </p:nvCxnSpPr>
          <p:spPr>
            <a:xfrm rot="5400000" flipH="1" flipV="1">
              <a:off x="4563032" y="1229880"/>
              <a:ext cx="1407058" cy="2758332"/>
            </a:xfrm>
            <a:prstGeom prst="curvedConnector3">
              <a:avLst>
                <a:gd name="adj1" fmla="val 116247"/>
              </a:avLst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051503" y="2824842"/>
            <a:ext cx="3334214" cy="264045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51503" y="3791092"/>
            <a:ext cx="3334214" cy="264045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Automating</a:t>
            </a:r>
            <a:r>
              <a:rPr lang="en-US" dirty="0" smtClean="0"/>
              <a:t> text to knowledge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0" y="1657079"/>
            <a:ext cx="8040029" cy="38047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40E-2DD7-C146-93DA-7246F7C4492D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0108" y="1690533"/>
            <a:ext cx="1460809" cy="3740112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85110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MTDB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annotation</a:t>
            </a:r>
            <a:endParaRPr lang="en-US" dirty="0"/>
          </a:p>
        </p:txBody>
      </p:sp>
      <p:pic>
        <p:nvPicPr>
          <p:cNvPr id="4" name="Content Placeholder 3" descr="autoslog-pic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46" r="-10346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BD14-09DD-9342-8011-3E831D58A098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3954" y="3773686"/>
            <a:ext cx="123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Riloff</a:t>
            </a:r>
            <a:r>
              <a:rPr lang="en-US" sz="1600" dirty="0" smtClean="0"/>
              <a:t>, 1996)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89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automated results (</a:t>
            </a:r>
            <a:r>
              <a:rPr lang="en-US" dirty="0" err="1" smtClean="0"/>
              <a:t>Windjana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4941277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“</a:t>
            </a:r>
            <a:r>
              <a:rPr lang="en-US" dirty="0"/>
              <a:t>The </a:t>
            </a:r>
            <a:r>
              <a:rPr lang="en-US" dirty="0" err="1"/>
              <a:t>Windjana</a:t>
            </a:r>
            <a:r>
              <a:rPr lang="en-US" dirty="0"/>
              <a:t> sandstone contains high magnetite along with 2:1 </a:t>
            </a:r>
            <a:r>
              <a:rPr lang="en-US" dirty="0" err="1"/>
              <a:t>phyllosilicates</a:t>
            </a:r>
            <a:r>
              <a:rPr lang="en-US" dirty="0"/>
              <a:t> [9</a:t>
            </a:r>
            <a:r>
              <a:rPr lang="en-US" dirty="0" smtClean="0"/>
              <a:t>].”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&lt;subj&gt; CONTAINS MAGNETITE</a:t>
            </a:r>
          </a:p>
          <a:p>
            <a:pPr>
              <a:spcAft>
                <a:spcPts val="600"/>
              </a:spcAft>
            </a:pPr>
            <a:r>
              <a:rPr lang="en-US" dirty="0"/>
              <a:t>“The high abundances of K-feldspar and iron oxides in </a:t>
            </a:r>
            <a:r>
              <a:rPr lang="en-US" dirty="0" err="1"/>
              <a:t>Windjana</a:t>
            </a:r>
            <a:r>
              <a:rPr lang="en-US" dirty="0"/>
              <a:t>, also reflected in the APXS chemical analysis as high K and Fe (Table 2) [7], are unusual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ABUNDANCE OF &lt;np&gt;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OXIDES IN &lt;subj&gt;</a:t>
            </a:r>
            <a:endParaRPr lang="en-US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“</a:t>
            </a:r>
            <a:r>
              <a:rPr lang="en-US" dirty="0" err="1"/>
              <a:t>Windjana</a:t>
            </a:r>
            <a:r>
              <a:rPr lang="en-US" dirty="0"/>
              <a:t> is remarkable in containing an abundance of potassium feldspar (and thus K in its bulk chemistry) </a:t>
            </a:r>
            <a:r>
              <a:rPr lang="en-US" dirty="0" smtClean="0"/>
              <a:t>combined </a:t>
            </a:r>
            <a:r>
              <a:rPr lang="en-US" dirty="0"/>
              <a:t>with a low abundance of plagioclase (and low Na/K in its chemistry</a:t>
            </a:r>
            <a:r>
              <a:rPr lang="en-US" dirty="0" smtClean="0"/>
              <a:t>).”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&lt;subj&gt; CONTAINING ABUNDANCE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ABUNDANCE OF &lt;np&gt;</a:t>
            </a:r>
          </a:p>
          <a:p>
            <a:pPr lvl="1"/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36BF-BDF0-9445-9637-4BC3CA93531A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automated results (</a:t>
            </a:r>
            <a:r>
              <a:rPr lang="en-US" dirty="0" err="1" smtClean="0"/>
              <a:t>Windjana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Synthesized: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682E-64A4-1646-BE2D-E20735034B43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05548" y="2150844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Windjana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2003" y="2508167"/>
            <a:ext cx="4478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Windjana</a:t>
            </a:r>
            <a:r>
              <a:rPr lang="en-US" sz="1600" dirty="0" smtClean="0"/>
              <a:t> contains abundance of potassium feldspar</a:t>
            </a:r>
            <a:endParaRPr lang="en-US" sz="1600" dirty="0"/>
          </a:p>
          <a:p>
            <a:r>
              <a:rPr lang="en-US" sz="1600" dirty="0" err="1" smtClean="0"/>
              <a:t>Windjana</a:t>
            </a:r>
            <a:r>
              <a:rPr lang="en-US" sz="1600" dirty="0" smtClean="0"/>
              <a:t> contains high abundances of K-feldspar and iron oxides</a:t>
            </a:r>
          </a:p>
          <a:p>
            <a:r>
              <a:rPr lang="en-US" sz="1600" dirty="0" err="1" smtClean="0"/>
              <a:t>Windjana</a:t>
            </a:r>
            <a:r>
              <a:rPr lang="en-US" sz="1600" dirty="0" smtClean="0"/>
              <a:t> contains high magnetite</a:t>
            </a:r>
          </a:p>
          <a:p>
            <a:r>
              <a:rPr lang="en-US" sz="1600" dirty="0" err="1" smtClean="0"/>
              <a:t>Windjana</a:t>
            </a:r>
            <a:r>
              <a:rPr lang="en-US" sz="1600" dirty="0" smtClean="0"/>
              <a:t> contains </a:t>
            </a:r>
            <a:r>
              <a:rPr lang="en-US" sz="1600" dirty="0" err="1" smtClean="0"/>
              <a:t>illite</a:t>
            </a:r>
            <a:endParaRPr lang="en-US" sz="16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60618" y="2520176"/>
            <a:ext cx="4419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0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combine extractions into coherent entry? (information fusion)</a:t>
            </a:r>
          </a:p>
          <a:p>
            <a:pPr lvl="1"/>
            <a:r>
              <a:rPr lang="en-US" dirty="0" smtClean="0"/>
              <a:t>Multi-source IE: papers can disagree, be superseded</a:t>
            </a:r>
          </a:p>
          <a:p>
            <a:pPr lvl="1"/>
            <a:r>
              <a:rPr lang="en-US" dirty="0" smtClean="0"/>
              <a:t>Detect and resolve contradictions</a:t>
            </a:r>
          </a:p>
          <a:p>
            <a:pPr lvl="1"/>
            <a:r>
              <a:rPr lang="en-US" dirty="0" smtClean="0"/>
              <a:t>Handle </a:t>
            </a:r>
            <a:r>
              <a:rPr lang="en-US" dirty="0" err="1" smtClean="0"/>
              <a:t>coreference</a:t>
            </a:r>
            <a:endParaRPr lang="en-US" dirty="0" smtClean="0"/>
          </a:p>
          <a:p>
            <a:r>
              <a:rPr lang="en-US" dirty="0" smtClean="0"/>
              <a:t>How to handle “epistemic modifiers” </a:t>
            </a:r>
          </a:p>
          <a:p>
            <a:pPr lvl="1"/>
            <a:r>
              <a:rPr lang="en-US" dirty="0" smtClean="0"/>
              <a:t>E.g. “probably”, “likely contain”, “potential presence of” (</a:t>
            </a:r>
            <a:r>
              <a:rPr lang="en-US" i="1" dirty="0" smtClean="0"/>
              <a:t>“hedging” </a:t>
            </a:r>
            <a:r>
              <a:rPr lang="en-US" dirty="0" smtClean="0"/>
              <a:t>language)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519B-676F-D348-9123-109DE304A1FC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091355"/>
            <a:ext cx="7498080" cy="21570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Answer questions such as:</a:t>
            </a:r>
          </a:p>
          <a:p>
            <a:pPr lvl="1"/>
            <a:r>
              <a:rPr lang="en-US" dirty="0" smtClean="0"/>
              <a:t>What is already known about target X?</a:t>
            </a:r>
          </a:p>
          <a:p>
            <a:pPr lvl="1"/>
            <a:r>
              <a:rPr lang="en-US" dirty="0" smtClean="0"/>
              <a:t>Is there consensus about target X’s properties?</a:t>
            </a:r>
          </a:p>
          <a:p>
            <a:pPr lvl="1"/>
            <a:r>
              <a:rPr lang="en-US" dirty="0" smtClean="0"/>
              <a:t>What other targets are like X?</a:t>
            </a:r>
          </a:p>
          <a:p>
            <a:pPr lvl="1"/>
            <a:r>
              <a:rPr lang="en-US" dirty="0" smtClean="0"/>
              <a:t>What targets are most unusual?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682E-64A4-1646-BE2D-E20735034B43}" type="datetime1">
              <a:rPr lang="en-US" smtClean="0"/>
              <a:t>2/15/16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mte-epworth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861" y="239912"/>
            <a:ext cx="3840827" cy="360804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2315099"/>
              </p:ext>
            </p:extLst>
          </p:nvPr>
        </p:nvGraphicFramePr>
        <p:xfrm>
          <a:off x="1242646" y="1045309"/>
          <a:ext cx="3833446" cy="3046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3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63" y="351573"/>
            <a:ext cx="3822920" cy="30607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985387" y="174383"/>
            <a:ext cx="5090802" cy="3494366"/>
            <a:chOff x="3985387" y="174383"/>
            <a:chExt cx="5090802" cy="3494366"/>
          </a:xfrm>
        </p:grpSpPr>
        <p:grpSp>
          <p:nvGrpSpPr>
            <p:cNvPr id="18" name="Group 17"/>
            <p:cNvGrpSpPr/>
            <p:nvPr/>
          </p:nvGrpSpPr>
          <p:grpSpPr>
            <a:xfrm>
              <a:off x="4791926" y="174383"/>
              <a:ext cx="4284263" cy="3494366"/>
              <a:chOff x="4791926" y="174383"/>
              <a:chExt cx="4284263" cy="349436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91926" y="2294518"/>
                <a:ext cx="2369015" cy="122152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4820" y="174383"/>
                <a:ext cx="2660188" cy="191361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1390" y="1829540"/>
                <a:ext cx="1844799" cy="1839209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3985387" y="661174"/>
              <a:ext cx="1558970" cy="1240418"/>
              <a:chOff x="3985387" y="661174"/>
              <a:chExt cx="1558970" cy="1240418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4061245" y="1076402"/>
                <a:ext cx="1483112" cy="82519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985387" y="661174"/>
                <a:ext cx="1319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Collect data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54014" y="3581399"/>
            <a:ext cx="2337661" cy="1483112"/>
            <a:chOff x="554014" y="3581399"/>
            <a:chExt cx="2337661" cy="1483112"/>
          </a:xfrm>
        </p:grpSpPr>
        <p:sp>
          <p:nvSpPr>
            <p:cNvPr id="8" name="Right Arrow 7"/>
            <p:cNvSpPr/>
            <p:nvPr/>
          </p:nvSpPr>
          <p:spPr>
            <a:xfrm rot="13500000">
              <a:off x="1737524" y="3910360"/>
              <a:ext cx="1483112" cy="82519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4014" y="4495960"/>
              <a:ext cx="1858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Uplink commands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95188" y="3775697"/>
            <a:ext cx="5702807" cy="2982343"/>
            <a:chOff x="3295188" y="3775697"/>
            <a:chExt cx="5702807" cy="2982343"/>
          </a:xfrm>
        </p:grpSpPr>
        <p:grpSp>
          <p:nvGrpSpPr>
            <p:cNvPr id="21" name="Group 20"/>
            <p:cNvGrpSpPr/>
            <p:nvPr/>
          </p:nvGrpSpPr>
          <p:grpSpPr>
            <a:xfrm>
              <a:off x="6748346" y="3775697"/>
              <a:ext cx="2249649" cy="1483112"/>
              <a:chOff x="6748346" y="3775697"/>
              <a:chExt cx="2249649" cy="1483112"/>
            </a:xfrm>
          </p:grpSpPr>
          <p:sp>
            <p:nvSpPr>
              <p:cNvPr id="7" name="Right Arrow 6"/>
              <p:cNvSpPr/>
              <p:nvPr/>
            </p:nvSpPr>
            <p:spPr>
              <a:xfrm rot="7200000">
                <a:off x="6419385" y="4104658"/>
                <a:ext cx="1483112" cy="82519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451225" y="4494951"/>
                <a:ext cx="1546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Downlink data</a:t>
                </a:r>
                <a:endParaRPr lang="en-US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5188" y="3780664"/>
              <a:ext cx="2977376" cy="2977376"/>
            </a:xfrm>
            <a:prstGeom prst="rect">
              <a:avLst/>
            </a:prstGeom>
          </p:spPr>
        </p:pic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6735-3BB2-F741-B821-DBA08D3FDC6D}" type="datetime1">
              <a:rPr lang="en-US" smtClean="0"/>
              <a:t>2/15/16</a:t>
            </a:fld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surface targets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F48-0C3F-9A41-ADB7-49666459C4E4}" type="datetime1">
              <a:rPr lang="en-US" smtClean="0"/>
              <a:t>2/15/16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2452"/>
            <a:ext cx="9144000" cy="51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56989" y="138024"/>
            <a:ext cx="2660188" cy="6300697"/>
            <a:chOff x="1256989" y="394502"/>
            <a:chExt cx="2660188" cy="63006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2575" y="2970512"/>
              <a:ext cx="2369015" cy="122152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989" y="910364"/>
              <a:ext cx="2660188" cy="191361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6142" y="4338565"/>
              <a:ext cx="1844799" cy="183920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56989" y="394502"/>
              <a:ext cx="2631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Opportunity Data Archive</a:t>
              </a: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79333" y="632586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mtClean="0"/>
                <a:t>…</a:t>
              </a:r>
              <a:endParaRPr lang="en-US" dirty="0"/>
            </a:p>
          </p:txBody>
        </p:sp>
      </p:grpSp>
      <p:sp>
        <p:nvSpPr>
          <p:cNvPr id="7" name="Cloud 6"/>
          <p:cNvSpPr/>
          <p:nvPr/>
        </p:nvSpPr>
        <p:spPr>
          <a:xfrm>
            <a:off x="4438184" y="3324795"/>
            <a:ext cx="4594302" cy="19458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have we </a:t>
            </a:r>
            <a:r>
              <a:rPr lang="en-US" sz="2400" smtClean="0"/>
              <a:t>learned </a:t>
            </a:r>
            <a:br>
              <a:rPr lang="en-US" sz="2400" smtClean="0"/>
            </a:br>
            <a:r>
              <a:rPr lang="en-US" sz="2400" smtClean="0"/>
              <a:t>about </a:t>
            </a:r>
            <a:r>
              <a:rPr lang="en-US" sz="2400" dirty="0" smtClean="0"/>
              <a:t>these targets?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184" y="620579"/>
            <a:ext cx="4404732" cy="579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4004" y="1200149"/>
            <a:ext cx="403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MER: 4M </a:t>
            </a:r>
            <a:r>
              <a:rPr lang="en-US" dirty="0" err="1" smtClean="0"/>
              <a:t>Pancam</a:t>
            </a:r>
            <a:r>
              <a:rPr lang="en-US" dirty="0" smtClean="0"/>
              <a:t>, 1.7M </a:t>
            </a:r>
            <a:r>
              <a:rPr lang="en-US" dirty="0" err="1" smtClean="0"/>
              <a:t>Navcam</a:t>
            </a:r>
            <a:r>
              <a:rPr lang="en-US" dirty="0" smtClean="0"/>
              <a:t>, 230K MI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184" y="1709268"/>
            <a:ext cx="4404732" cy="80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24004" y="2529368"/>
            <a:ext cx="415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4200+ per-sol summaries of data collected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8082-EB61-2348-A6CF-4C7E3A855D55}" type="datetime1">
              <a:rPr lang="en-US" smtClean="0"/>
              <a:t>2/15/16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11338" y="5376360"/>
            <a:ext cx="484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“round-trip” tracking of data products and targets</a:t>
            </a:r>
          </a:p>
        </p:txBody>
      </p:sp>
    </p:spTree>
    <p:extLst>
      <p:ext uri="{BB962C8B-B14F-4D97-AF65-F5344CB8AC3E}">
        <p14:creationId xmlns:p14="http://schemas.microsoft.com/office/powerpoint/2010/main" val="4758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e-epworth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131" y="1061085"/>
            <a:ext cx="5670018" cy="532638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Vision:  A Mars Target Encyclopedia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E3D0-73CB-4C44-B7A1-1829A3F3B35A}" type="datetime1">
              <a:rPr lang="en-US" smtClean="0"/>
              <a:t>2/15/16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Searchable interface</a:t>
            </a:r>
            <a:endParaRPr lang="en-US" dirty="0"/>
          </a:p>
        </p:txBody>
      </p:sp>
      <p:pic>
        <p:nvPicPr>
          <p:cNvPr id="5" name="Picture 4" descr="MTE-sear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713" y="1417320"/>
            <a:ext cx="5572746" cy="49670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A1B9-3C3E-C240-9AB6-A7B1D382499D}" type="datetime1">
              <a:rPr lang="en-US" smtClean="0"/>
              <a:t>2/15/16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text to knowledge</a:t>
            </a:r>
            <a:endParaRPr lang="en-US" dirty="0"/>
          </a:p>
        </p:txBody>
      </p:sp>
      <p:pic>
        <p:nvPicPr>
          <p:cNvPr id="4" name="Picture 3" descr="MTE-arch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318"/>
          <a:stretch/>
        </p:blipFill>
        <p:spPr>
          <a:xfrm>
            <a:off x="1103970" y="1657079"/>
            <a:ext cx="3190444" cy="3804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6225" y="1851102"/>
            <a:ext cx="1193180" cy="3389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Manual composition annotations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500-7809-2D41-A177-F89B7CB22B7B}" type="datetime1">
              <a:rPr lang="en-US" smtClean="0"/>
              <a:t>2/15/16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text to knowledge</a:t>
            </a:r>
            <a:endParaRPr lang="en-US" dirty="0"/>
          </a:p>
        </p:txBody>
      </p:sp>
      <p:pic>
        <p:nvPicPr>
          <p:cNvPr id="4" name="Picture 3" descr="MTE-arch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883"/>
          <a:stretch/>
        </p:blipFill>
        <p:spPr>
          <a:xfrm>
            <a:off x="1103970" y="1657079"/>
            <a:ext cx="4431416" cy="3804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6225" y="1851102"/>
            <a:ext cx="1193180" cy="3389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Manual composition annotations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500-7809-2D41-A177-F89B7CB22B7B}" type="datetime1">
              <a:rPr lang="en-US" smtClean="0"/>
              <a:t>2/15/16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0" y="185110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MTDB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text to knowledge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0" y="1657079"/>
            <a:ext cx="8040029" cy="3804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6225" y="1851102"/>
            <a:ext cx="1193180" cy="3389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Manual composition annotations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500-7809-2D41-A177-F89B7CB22B7B}" type="datetime1">
              <a:rPr lang="en-US" smtClean="0"/>
              <a:t>2/15/16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BFF5-BE4B-354D-B014-A35378870E23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48200" y="185110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MTDB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25243</TotalTime>
  <Words>628</Words>
  <Application>Microsoft Macintosh PowerPoint</Application>
  <PresentationFormat>On-screen Show (4:3)</PresentationFormat>
  <Paragraphs>165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Consolas</vt:lpstr>
      <vt:lpstr>Gill Sans MT</vt:lpstr>
      <vt:lpstr>Verdana</vt:lpstr>
      <vt:lpstr>Wingdings 2</vt:lpstr>
      <vt:lpstr>Solstice</vt:lpstr>
      <vt:lpstr>Creating a  Mars Target Encyclopedia by Extracting Information from  the Planetary Science Literature</vt:lpstr>
      <vt:lpstr>PowerPoint Presentation</vt:lpstr>
      <vt:lpstr>Mars surface targets</vt:lpstr>
      <vt:lpstr>PowerPoint Presentation</vt:lpstr>
      <vt:lpstr>Vision:  A Mars Target Encyclopedia</vt:lpstr>
      <vt:lpstr>Searchable interface</vt:lpstr>
      <vt:lpstr>From text to knowledge</vt:lpstr>
      <vt:lpstr>From text to knowledge</vt:lpstr>
      <vt:lpstr>From text to knowledge</vt:lpstr>
      <vt:lpstr>The corpus</vt:lpstr>
      <vt:lpstr>Manual composition annotations</vt:lpstr>
      <vt:lpstr>Initial results</vt:lpstr>
      <vt:lpstr>Initial results</vt:lpstr>
      <vt:lpstr>Automating text to knowledge</vt:lpstr>
      <vt:lpstr>Automated annotation</vt:lpstr>
      <vt:lpstr>Initial automated results (Windjana)</vt:lpstr>
      <vt:lpstr>Initial automated results (Windjana)</vt:lpstr>
      <vt:lpstr>Open questions</vt:lpstr>
      <vt:lpstr>MTE benefits</vt:lpstr>
    </vt:vector>
  </TitlesOfParts>
  <Company>Jet Propulsion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 Target Encyclopedia</dc:title>
  <dc:creator>Kiri Wagstaff</dc:creator>
  <cp:lastModifiedBy>Microsoft Office User</cp:lastModifiedBy>
  <cp:revision>52</cp:revision>
  <dcterms:created xsi:type="dcterms:W3CDTF">2016-01-05T17:22:02Z</dcterms:created>
  <dcterms:modified xsi:type="dcterms:W3CDTF">2016-02-15T17:47:21Z</dcterms:modified>
</cp:coreProperties>
</file>